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5" r:id="rId3"/>
    <p:sldId id="276" r:id="rId4"/>
    <p:sldId id="299" r:id="rId5"/>
    <p:sldId id="277" r:id="rId6"/>
    <p:sldId id="278" r:id="rId7"/>
    <p:sldId id="291" r:id="rId8"/>
    <p:sldId id="300" r:id="rId9"/>
    <p:sldId id="294" r:id="rId10"/>
    <p:sldId id="292" r:id="rId11"/>
    <p:sldId id="293" r:id="rId12"/>
    <p:sldId id="281" r:id="rId13"/>
    <p:sldId id="295" r:id="rId14"/>
    <p:sldId id="282" r:id="rId15"/>
    <p:sldId id="261" r:id="rId16"/>
    <p:sldId id="288" r:id="rId17"/>
    <p:sldId id="289" r:id="rId18"/>
    <p:sldId id="296" r:id="rId19"/>
    <p:sldId id="301" r:id="rId20"/>
    <p:sldId id="302" r:id="rId21"/>
    <p:sldId id="303" r:id="rId22"/>
    <p:sldId id="304" r:id="rId23"/>
    <p:sldId id="305" r:id="rId24"/>
    <p:sldId id="297" r:id="rId25"/>
    <p:sldId id="27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6" autoAdjust="0"/>
    <p:restoredTop sz="94660"/>
  </p:normalViewPr>
  <p:slideViewPr>
    <p:cSldViewPr snapToGrid="0">
      <p:cViewPr>
        <p:scale>
          <a:sx n="50" d="100"/>
          <a:sy n="50" d="100"/>
        </p:scale>
        <p:origin x="-1548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D3CDC-94B7-4985-97AA-68B56D7F0078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FFE45-428B-4458-B441-C10C36E12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8849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EFC12-312F-4CEB-AC79-45CA4138C033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CD662-4860-4B5F-AF0E-B4D60F526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661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CD662-4860-4B5F-AF0E-B4D60F526C1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68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*website: we go</a:t>
            </a:r>
            <a:r>
              <a:rPr lang="en-US" baseline="0" dirty="0" smtClean="0"/>
              <a:t> in-depth on our mission, research, and community involvement</a:t>
            </a:r>
          </a:p>
          <a:p>
            <a:r>
              <a:rPr lang="en-US" baseline="0" dirty="0" smtClean="0"/>
              <a:t>*website: include pictures and video links documenting our journey</a:t>
            </a:r>
          </a:p>
          <a:p>
            <a:r>
              <a:rPr lang="en-US" baseline="0" dirty="0" smtClean="0"/>
              <a:t>*follow us on twitter: we will begin posting updates about our project and important information or breakthroughs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D7746-24AF-417F-BF75-8263FBCFE50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6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gocleangogreengoalgae.weebly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witter.com/GocleanGoalga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chronicle.com.gh/wp-content/uploads/2013/10/The-Food-and-Agriculture-Organisation-says-biofuel-development-should-not-compromise-food-security.jp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5667" y="3848323"/>
            <a:ext cx="7766936" cy="1646302"/>
          </a:xfrm>
        </p:spPr>
        <p:txBody>
          <a:bodyPr/>
          <a:lstStyle/>
          <a:p>
            <a:r>
              <a:rPr lang="en-US" dirty="0" smtClean="0"/>
              <a:t>Why Algae?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762" y="5566811"/>
            <a:ext cx="7766936" cy="10968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 investigation into algae-based </a:t>
            </a:r>
            <a:r>
              <a:rPr lang="en-US" sz="2000" dirty="0" err="1" smtClean="0"/>
              <a:t>biofuel</a:t>
            </a:r>
            <a:endParaRPr lang="en-US" sz="2000" dirty="0"/>
          </a:p>
        </p:txBody>
      </p:sp>
      <p:pic>
        <p:nvPicPr>
          <p:cNvPr id="1026" name="Picture 2" descr="C:\Users\harwoods\Desktop\Junk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537346"/>
            <a:ext cx="6272211" cy="415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704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Corn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Ethanol – most common </a:t>
            </a:r>
            <a:r>
              <a:rPr lang="en-US" sz="3200" dirty="0" err="1" smtClean="0"/>
              <a:t>biofuel</a:t>
            </a:r>
            <a:endParaRPr lang="en-US" sz="3200" dirty="0" smtClean="0"/>
          </a:p>
          <a:p>
            <a:r>
              <a:rPr lang="en-US" sz="3200" dirty="0" smtClean="0"/>
              <a:t>Limitations</a:t>
            </a:r>
          </a:p>
          <a:p>
            <a:pPr lvl="1"/>
            <a:r>
              <a:rPr lang="en-US" sz="2000" dirty="0" smtClean="0"/>
              <a:t>Space</a:t>
            </a:r>
          </a:p>
          <a:p>
            <a:pPr lvl="1"/>
            <a:r>
              <a:rPr lang="en-US" sz="2000" dirty="0" smtClean="0"/>
              <a:t>Single Harvest</a:t>
            </a:r>
          </a:p>
          <a:p>
            <a:pPr lvl="1"/>
            <a:r>
              <a:rPr lang="en-US" sz="2000" dirty="0" smtClean="0"/>
              <a:t>Seasonal</a:t>
            </a:r>
          </a:p>
          <a:p>
            <a:pPr lvl="1"/>
            <a:r>
              <a:rPr lang="en-US" sz="2000" dirty="0" smtClean="0"/>
              <a:t>Climate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050" name="Picture 2" descr="C:\Users\harwoods\Desktop\Junk\Picture2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620" y="2810328"/>
            <a:ext cx="3585029" cy="298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Biofuels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67200" y="955344"/>
          <a:ext cx="4057934" cy="5481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967"/>
                <a:gridCol w="2028967"/>
              </a:tblGrid>
              <a:tr h="130970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Plant</a:t>
                      </a:r>
                      <a:endParaRPr lang="en-US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Yields( gallons</a:t>
                      </a:r>
                      <a:r>
                        <a:rPr lang="en-US" sz="1800" baseline="0" dirty="0" smtClean="0"/>
                        <a:t> per acre per year)</a:t>
                      </a:r>
                      <a:endParaRPr lang="en-US" sz="1800" dirty="0"/>
                    </a:p>
                  </a:txBody>
                  <a:tcPr marL="121920" marR="121920"/>
                </a:tc>
              </a:tr>
              <a:tr h="5777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Corn</a:t>
                      </a:r>
                      <a:endParaRPr lang="en-US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</a:t>
                      </a:r>
                      <a:endParaRPr lang="en-US" sz="1800" dirty="0"/>
                    </a:p>
                  </a:txBody>
                  <a:tcPr marL="121920" marR="121920"/>
                </a:tc>
              </a:tr>
              <a:tr h="5777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Soybeans</a:t>
                      </a:r>
                      <a:endParaRPr lang="en-US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</a:t>
                      </a:r>
                      <a:endParaRPr lang="en-US" sz="1800" dirty="0"/>
                    </a:p>
                  </a:txBody>
                  <a:tcPr marL="121920" marR="121920"/>
                </a:tc>
              </a:tr>
              <a:tr h="5777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Safflower</a:t>
                      </a:r>
                      <a:endParaRPr lang="en-US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83</a:t>
                      </a:r>
                      <a:endParaRPr lang="en-US" sz="1800" dirty="0"/>
                    </a:p>
                  </a:txBody>
                  <a:tcPr marL="121920" marR="121920"/>
                </a:tc>
              </a:tr>
              <a:tr h="5777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Sunflower</a:t>
                      </a:r>
                      <a:endParaRPr lang="en-US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102</a:t>
                      </a:r>
                      <a:endParaRPr lang="en-US" sz="1800" dirty="0"/>
                    </a:p>
                  </a:txBody>
                  <a:tcPr marL="121920" marR="121920"/>
                </a:tc>
              </a:tr>
              <a:tr h="5777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Rapeseed</a:t>
                      </a:r>
                      <a:endParaRPr lang="en-US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127</a:t>
                      </a:r>
                      <a:endParaRPr lang="en-US" sz="1800" dirty="0"/>
                    </a:p>
                  </a:txBody>
                  <a:tcPr marL="121920" marR="121920"/>
                </a:tc>
              </a:tr>
              <a:tr h="5777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Palm</a:t>
                      </a:r>
                      <a:endParaRPr lang="en-US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623</a:t>
                      </a:r>
                      <a:endParaRPr lang="en-US" sz="1800" dirty="0"/>
                    </a:p>
                  </a:txBody>
                  <a:tcPr marL="121920" marR="121920"/>
                </a:tc>
              </a:tr>
              <a:tr h="7052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Algae</a:t>
                      </a:r>
                      <a:endParaRPr lang="en-US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5,000-15,000</a:t>
                      </a:r>
                      <a:endParaRPr lang="en-US" sz="18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Algae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66" y="1799642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Algae</a:t>
            </a:r>
          </a:p>
          <a:p>
            <a:pPr lvl="1"/>
            <a:r>
              <a:rPr lang="en-US" sz="2000" dirty="0" smtClean="0"/>
              <a:t>Very efficient and fast producing source of fuel</a:t>
            </a:r>
          </a:p>
          <a:p>
            <a:pPr lvl="1"/>
            <a:r>
              <a:rPr lang="en-US" sz="2000" dirty="0" smtClean="0"/>
              <a:t>Under optimal condition, can double quantity in 24 hours</a:t>
            </a:r>
          </a:p>
          <a:p>
            <a:pPr lvl="1"/>
            <a:r>
              <a:rPr lang="en-US" sz="2000" dirty="0" smtClean="0"/>
              <a:t>Extremely abundant </a:t>
            </a:r>
            <a:endParaRPr lang="en-US" sz="2400" dirty="0" smtClean="0"/>
          </a:p>
          <a:p>
            <a:r>
              <a:rPr lang="en-US" sz="2400" dirty="0" smtClean="0"/>
              <a:t>Algae can produce approximately 100 times more fuel per acre than other renewable resources</a:t>
            </a:r>
          </a:p>
          <a:p>
            <a:pPr lvl="1"/>
            <a:r>
              <a:rPr lang="en-US" sz="2000" dirty="0" err="1" smtClean="0"/>
              <a:t>Vertigro</a:t>
            </a:r>
            <a:r>
              <a:rPr lang="en-US" sz="2000" dirty="0" smtClean="0"/>
              <a:t> vs. Pond</a:t>
            </a:r>
          </a:p>
          <a:p>
            <a:pPr lvl="1"/>
            <a:r>
              <a:rPr lang="en-US" sz="2000" dirty="0" smtClean="0"/>
              <a:t>Controlled vs. Open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 descr="vertigro-vertical-algae-arr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18992">
            <a:off x="6993619" y="4096611"/>
            <a:ext cx="4187842" cy="2207106"/>
          </a:xfrm>
          <a:prstGeom prst="rect">
            <a:avLst/>
          </a:prstGeom>
        </p:spPr>
      </p:pic>
      <p:pic>
        <p:nvPicPr>
          <p:cNvPr id="3074" name="Picture 2" descr="C:\Users\harwoods\Desktop\Junk\Picture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81" y="323850"/>
            <a:ext cx="4593894" cy="330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821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Benefits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038" y="1901282"/>
            <a:ext cx="8596668" cy="3880773"/>
          </a:xfrm>
        </p:spPr>
        <p:txBody>
          <a:bodyPr>
            <a:noAutofit/>
          </a:bodyPr>
          <a:lstStyle/>
          <a:p>
            <a:r>
              <a:rPr lang="en-US" sz="2800" dirty="0" smtClean="0"/>
              <a:t>Able to control factors</a:t>
            </a:r>
          </a:p>
          <a:p>
            <a:pPr lvl="1"/>
            <a:r>
              <a:rPr lang="en-US" sz="2400" dirty="0" smtClean="0"/>
              <a:t>Light</a:t>
            </a:r>
          </a:p>
          <a:p>
            <a:pPr lvl="1"/>
            <a:r>
              <a:rPr lang="en-US" sz="2400" dirty="0" smtClean="0"/>
              <a:t>Water Temperature</a:t>
            </a:r>
          </a:p>
          <a:p>
            <a:pPr lvl="1"/>
            <a:r>
              <a:rPr lang="en-US" sz="2400" dirty="0" smtClean="0"/>
              <a:t>Fertilizers</a:t>
            </a:r>
          </a:p>
          <a:p>
            <a:pPr lvl="1"/>
            <a:r>
              <a:rPr lang="en-US" sz="2400" dirty="0" smtClean="0"/>
              <a:t>Carbon Dioxide or Oxygen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Carbon Sequestering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Uses Carbon Dioxide from its environment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Reduces Carbon Dioxide emission by 50%-70%</a:t>
            </a:r>
            <a:endParaRPr lang="en-US" sz="2400" dirty="0"/>
          </a:p>
        </p:txBody>
      </p:sp>
      <p:pic>
        <p:nvPicPr>
          <p:cNvPr id="12289" name="Picture 1" descr="C:\Documents and Settings\mmjolivette97\Local Settings\Temp\Temporary Internet Files\Content.IE5\SQU8223D\MP90044867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7725" y="822996"/>
            <a:ext cx="4474765" cy="29779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lgae_biodies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015" y="493965"/>
            <a:ext cx="7679711" cy="5423796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1308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of Biodiesel Over Diesel</a:t>
            </a:r>
            <a:br>
              <a:rPr lang="en-US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43" y="1464554"/>
            <a:ext cx="9626726" cy="3880773"/>
          </a:xfrm>
        </p:spPr>
        <p:txBody>
          <a:bodyPr>
            <a:noAutofit/>
          </a:bodyPr>
          <a:lstStyle/>
          <a:p>
            <a:r>
              <a:rPr lang="en-US" sz="2800" dirty="0" smtClean="0"/>
              <a:t>Biodiesel can be produced in the U.S</a:t>
            </a:r>
          </a:p>
          <a:p>
            <a:pPr lvl="1"/>
            <a:r>
              <a:rPr lang="en-US" sz="2400" dirty="0" smtClean="0"/>
              <a:t>Decreases dependence on foreign oil</a:t>
            </a:r>
          </a:p>
          <a:p>
            <a:r>
              <a:rPr lang="en-US" sz="2800" dirty="0" smtClean="0"/>
              <a:t>Air Quality</a:t>
            </a:r>
          </a:p>
          <a:p>
            <a:pPr lvl="1"/>
            <a:r>
              <a:rPr lang="en-US" sz="2400" dirty="0" smtClean="0"/>
              <a:t>Using biodiesel in conventional biodiesel engines substantially reduces tailpipe emissions</a:t>
            </a:r>
          </a:p>
          <a:p>
            <a:pPr lvl="1"/>
            <a:r>
              <a:rPr lang="en-US" sz="2400" dirty="0" smtClean="0"/>
              <a:t>CO, hydrocarbons, particulate matter</a:t>
            </a:r>
          </a:p>
          <a:p>
            <a:r>
              <a:rPr lang="en-US" sz="2800" dirty="0" smtClean="0"/>
              <a:t>Enhances Engine Operation</a:t>
            </a:r>
          </a:p>
          <a:p>
            <a:pPr lvl="1"/>
            <a:r>
              <a:rPr lang="en-US" sz="2400" dirty="0" smtClean="0"/>
              <a:t>Lipid oils lubricate engine, preventing premature wear</a:t>
            </a:r>
          </a:p>
          <a:p>
            <a:r>
              <a:rPr lang="en-US" sz="2800" dirty="0" smtClean="0"/>
              <a:t>Safety</a:t>
            </a:r>
          </a:p>
          <a:p>
            <a:pPr lvl="1"/>
            <a:r>
              <a:rPr lang="en-US" sz="2400" dirty="0" smtClean="0"/>
              <a:t>Nontoxic, less combustible (lower flashpoint), safe to environment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8265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Began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378" y="1464553"/>
            <a:ext cx="9203645" cy="4349393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Started as a research project</a:t>
            </a:r>
          </a:p>
          <a:p>
            <a:pPr lvl="1"/>
            <a:r>
              <a:rPr lang="en-US" sz="2400" dirty="0" smtClean="0"/>
              <a:t>Researched benefits of </a:t>
            </a:r>
            <a:r>
              <a:rPr lang="en-US" sz="2400" dirty="0" err="1" smtClean="0"/>
              <a:t>biofuel</a:t>
            </a:r>
            <a:r>
              <a:rPr lang="en-US" sz="2400" dirty="0" smtClean="0"/>
              <a:t>, algae</a:t>
            </a:r>
          </a:p>
          <a:p>
            <a:pPr lvl="2"/>
            <a:r>
              <a:rPr lang="en-US" sz="2000" dirty="0" smtClean="0"/>
              <a:t>Different kinds of algae</a:t>
            </a:r>
          </a:p>
          <a:p>
            <a:pPr lvl="2"/>
            <a:r>
              <a:rPr lang="en-US" sz="2000" dirty="0" smtClean="0"/>
              <a:t>Best environment for algae growth</a:t>
            </a:r>
          </a:p>
          <a:p>
            <a:r>
              <a:rPr lang="en-US" sz="2800" dirty="0" smtClean="0"/>
              <a:t>Decided to take it to the next level</a:t>
            </a:r>
          </a:p>
          <a:p>
            <a:pPr lvl="1"/>
            <a:r>
              <a:rPr lang="en-US" sz="2400" dirty="0" smtClean="0"/>
              <a:t>Physically building the reactor</a:t>
            </a:r>
          </a:p>
          <a:p>
            <a:pPr lvl="2"/>
            <a:r>
              <a:rPr lang="en-US" sz="2000" dirty="0" smtClean="0"/>
              <a:t>Money and Grants</a:t>
            </a:r>
          </a:p>
          <a:p>
            <a:pPr lvl="2"/>
            <a:r>
              <a:rPr lang="en-US" sz="2000" dirty="0" smtClean="0"/>
              <a:t>Time/communication</a:t>
            </a:r>
          </a:p>
          <a:p>
            <a:pPr lvl="2"/>
            <a:r>
              <a:rPr lang="en-US" sz="2000" dirty="0" smtClean="0"/>
              <a:t>Construction</a:t>
            </a:r>
          </a:p>
          <a:p>
            <a:endParaRPr lang="en-US" sz="2000" dirty="0"/>
          </a:p>
        </p:txBody>
      </p:sp>
      <p:pic>
        <p:nvPicPr>
          <p:cNvPr id="4" name="Picture 3" descr="http://gocleangogreengoalgae.weebly.com/uploads/2/4/3/7/24377359/7402873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0789" y="2266338"/>
            <a:ext cx="5271211" cy="39558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039" y="1369019"/>
            <a:ext cx="8596668" cy="3880773"/>
          </a:xfrm>
        </p:spPr>
        <p:txBody>
          <a:bodyPr>
            <a:noAutofit/>
          </a:bodyPr>
          <a:lstStyle/>
          <a:p>
            <a:r>
              <a:rPr lang="en-US" sz="2800" dirty="0" smtClean="0"/>
              <a:t>Raise awareness</a:t>
            </a:r>
          </a:p>
          <a:p>
            <a:pPr lvl="1"/>
            <a:r>
              <a:rPr lang="en-US" sz="2400" dirty="0" smtClean="0"/>
              <a:t>Educate the community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Save our future</a:t>
            </a:r>
          </a:p>
          <a:p>
            <a:pPr lvl="1"/>
            <a:r>
              <a:rPr lang="en-US" sz="2400" dirty="0" smtClean="0"/>
              <a:t>Economic impacts</a:t>
            </a:r>
          </a:p>
          <a:p>
            <a:pPr lvl="2"/>
            <a:r>
              <a:rPr lang="en-US" sz="2000" dirty="0" smtClean="0"/>
              <a:t>Supply/demand</a:t>
            </a:r>
          </a:p>
          <a:p>
            <a:pPr lvl="1"/>
            <a:r>
              <a:rPr lang="en-US" sz="2400" dirty="0" smtClean="0"/>
              <a:t>STEM Careers</a:t>
            </a:r>
          </a:p>
          <a:p>
            <a:pPr lvl="2"/>
            <a:r>
              <a:rPr lang="en-US" sz="2000" dirty="0" smtClean="0"/>
              <a:t>Rapidly growing</a:t>
            </a:r>
          </a:p>
          <a:p>
            <a:pPr lvl="1"/>
            <a:r>
              <a:rPr lang="en-US" sz="2400" dirty="0" smtClean="0"/>
              <a:t>Change the world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Research</a:t>
            </a:r>
          </a:p>
          <a:p>
            <a:r>
              <a:rPr lang="en-US" sz="2400" dirty="0" smtClean="0"/>
              <a:t>Construction</a:t>
            </a:r>
          </a:p>
          <a:p>
            <a:r>
              <a:rPr lang="en-US" sz="2400" dirty="0" smtClean="0"/>
              <a:t>Algae collection</a:t>
            </a:r>
          </a:p>
          <a:p>
            <a:r>
              <a:rPr lang="en-US" sz="2400" dirty="0" smtClean="0"/>
              <a:t>Biodiesel production</a:t>
            </a:r>
          </a:p>
          <a:p>
            <a:r>
              <a:rPr lang="en-US" sz="2400" dirty="0" smtClean="0"/>
              <a:t>Informed the public</a:t>
            </a:r>
          </a:p>
          <a:p>
            <a:r>
              <a:rPr lang="en-US" sz="2400" dirty="0" smtClean="0"/>
              <a:t>Working with others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gocleangogreengoalgae.weebly.com/uploads/2/4/3/7/24377359/4832241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927" y="1276306"/>
            <a:ext cx="6963534" cy="52063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Goals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Research</a:t>
            </a:r>
          </a:p>
          <a:p>
            <a:r>
              <a:rPr lang="en-US" sz="2400" dirty="0" smtClean="0"/>
              <a:t>Construction</a:t>
            </a:r>
          </a:p>
          <a:p>
            <a:r>
              <a:rPr lang="en-US" sz="2400" dirty="0" smtClean="0"/>
              <a:t>Algae collection</a:t>
            </a:r>
          </a:p>
          <a:p>
            <a:r>
              <a:rPr lang="en-US" sz="2400" dirty="0" smtClean="0"/>
              <a:t>Biodiesel production</a:t>
            </a:r>
          </a:p>
          <a:p>
            <a:r>
              <a:rPr lang="en-US" sz="2400" dirty="0" smtClean="0"/>
              <a:t>Informed the public</a:t>
            </a:r>
          </a:p>
          <a:p>
            <a:r>
              <a:rPr lang="en-US" sz="2400" dirty="0" smtClean="0"/>
              <a:t>Working with others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8129" name="Picture 1" descr="P:\Harwood\BioReactor\DSC01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76800" y="-11201400"/>
            <a:ext cx="2057400" cy="2743200"/>
          </a:xfrm>
          <a:prstGeom prst="rect">
            <a:avLst/>
          </a:prstGeom>
          <a:noFill/>
        </p:spPr>
      </p:pic>
      <p:pic>
        <p:nvPicPr>
          <p:cNvPr id="48130" name="Picture 2" descr="P:\Harwood\BioReactor\DSC01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605" y="956553"/>
            <a:ext cx="4949613" cy="57035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Fuels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152" y="1259837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Fuels composed of the organic remains of ancient plants and animals</a:t>
            </a:r>
          </a:p>
          <a:p>
            <a:pPr lvl="1"/>
            <a:r>
              <a:rPr lang="en-US" sz="2000" dirty="0" smtClean="0"/>
              <a:t>Coal </a:t>
            </a:r>
          </a:p>
          <a:p>
            <a:pPr lvl="1"/>
            <a:r>
              <a:rPr lang="en-US" sz="2000" dirty="0" smtClean="0"/>
              <a:t>Crude Oil (Petroleum)</a:t>
            </a:r>
          </a:p>
          <a:p>
            <a:pPr lvl="1"/>
            <a:r>
              <a:rPr lang="en-US" sz="2000" dirty="0" smtClean="0"/>
              <a:t>Natural Gas</a:t>
            </a:r>
          </a:p>
          <a:p>
            <a:r>
              <a:rPr lang="en-US" sz="2400" dirty="0" smtClean="0"/>
              <a:t>Advantages</a:t>
            </a:r>
          </a:p>
          <a:p>
            <a:pPr lvl="1"/>
            <a:r>
              <a:rPr lang="en-US" sz="2000" dirty="0" smtClean="0"/>
              <a:t>High amounts of chemical energy</a:t>
            </a:r>
          </a:p>
          <a:p>
            <a:pPr lvl="1"/>
            <a:r>
              <a:rPr lang="en-US" sz="2000" dirty="0" smtClean="0"/>
              <a:t>Infrastructure and drilling techniques are </a:t>
            </a:r>
          </a:p>
          <a:p>
            <a:pPr marL="457200" lvl="1" indent="0">
              <a:buNone/>
            </a:pPr>
            <a:r>
              <a:rPr lang="en-US" sz="2000" dirty="0" smtClean="0"/>
              <a:t>     well established.</a:t>
            </a:r>
            <a:endParaRPr lang="en-US" sz="1800" dirty="0" smtClean="0"/>
          </a:p>
          <a:p>
            <a:r>
              <a:rPr lang="en-US" sz="2400" dirty="0" smtClean="0"/>
              <a:t>Disadvantages</a:t>
            </a:r>
          </a:p>
          <a:p>
            <a:pPr lvl="1"/>
            <a:r>
              <a:rPr lang="en-US" sz="2000" dirty="0" smtClean="0"/>
              <a:t>Nonrenewable</a:t>
            </a:r>
          </a:p>
          <a:p>
            <a:pPr lvl="1"/>
            <a:r>
              <a:rPr lang="en-US" sz="2000" dirty="0" smtClean="0"/>
              <a:t>Pollution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4" name="Picture 10" descr="http://www.gosolarenergyforlife.com/wp-content/uploads/2009/12/burning-fossil-fu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401" y="3425588"/>
            <a:ext cx="4725822" cy="313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Goals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Research</a:t>
            </a:r>
          </a:p>
          <a:p>
            <a:r>
              <a:rPr lang="en-US" sz="2400" dirty="0" smtClean="0"/>
              <a:t>Construction</a:t>
            </a:r>
          </a:p>
          <a:p>
            <a:r>
              <a:rPr lang="en-US" sz="2400" dirty="0" smtClean="0"/>
              <a:t>Algae collection</a:t>
            </a:r>
          </a:p>
          <a:p>
            <a:r>
              <a:rPr lang="en-US" sz="2400" dirty="0" smtClean="0"/>
              <a:t>Biodiesel production</a:t>
            </a:r>
          </a:p>
          <a:p>
            <a:r>
              <a:rPr lang="en-US" sz="2400" dirty="0" smtClean="0"/>
              <a:t>Informed the public</a:t>
            </a:r>
          </a:p>
          <a:p>
            <a:r>
              <a:rPr lang="en-US" sz="2400" dirty="0" smtClean="0"/>
              <a:t>Working with others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7106" name="Picture 2" descr="http://gocleangogreengoalgae.weebly.com/uploads/2/4/3/7/24377359/9606099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565" y="1171361"/>
            <a:ext cx="5121086" cy="51210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Goals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Research</a:t>
            </a:r>
          </a:p>
          <a:p>
            <a:r>
              <a:rPr lang="en-US" sz="2400" dirty="0" smtClean="0"/>
              <a:t>Construction</a:t>
            </a:r>
          </a:p>
          <a:p>
            <a:r>
              <a:rPr lang="en-US" sz="2400" dirty="0" smtClean="0"/>
              <a:t>Algae collection</a:t>
            </a:r>
          </a:p>
          <a:p>
            <a:r>
              <a:rPr lang="en-US" sz="2400" dirty="0" smtClean="0"/>
              <a:t>Biodiesel production</a:t>
            </a:r>
          </a:p>
          <a:p>
            <a:r>
              <a:rPr lang="en-US" sz="2400" dirty="0" smtClean="0"/>
              <a:t>Informed the public</a:t>
            </a:r>
          </a:p>
          <a:p>
            <a:r>
              <a:rPr lang="en-US" sz="2400" dirty="0" smtClean="0"/>
              <a:t>Working with others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6" name="Picture 2" descr="C:\Users\harwoods\Desktop\Junk\Picture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490663"/>
            <a:ext cx="5583237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Goals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Research</a:t>
            </a:r>
          </a:p>
          <a:p>
            <a:r>
              <a:rPr lang="en-US" sz="2400" dirty="0" smtClean="0"/>
              <a:t>Construction</a:t>
            </a:r>
          </a:p>
          <a:p>
            <a:r>
              <a:rPr lang="en-US" sz="2400" dirty="0" smtClean="0"/>
              <a:t>Algae collection</a:t>
            </a:r>
          </a:p>
          <a:p>
            <a:r>
              <a:rPr lang="en-US" sz="2400" dirty="0" smtClean="0"/>
              <a:t>Biodiesel production</a:t>
            </a:r>
          </a:p>
          <a:p>
            <a:r>
              <a:rPr lang="en-US" sz="2400" dirty="0" smtClean="0"/>
              <a:t>Informed the public</a:t>
            </a:r>
          </a:p>
          <a:p>
            <a:r>
              <a:rPr lang="en-US" sz="2400" dirty="0" smtClean="0"/>
              <a:t>Working with others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5057" name="Picture 1" descr="H:\PB052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8446" y="1132763"/>
            <a:ext cx="6368956" cy="47767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Goals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Research</a:t>
            </a:r>
          </a:p>
          <a:p>
            <a:r>
              <a:rPr lang="en-US" sz="2400" dirty="0" smtClean="0"/>
              <a:t>Construction</a:t>
            </a:r>
          </a:p>
          <a:p>
            <a:r>
              <a:rPr lang="en-US" sz="2400" dirty="0" smtClean="0"/>
              <a:t>Algae collection</a:t>
            </a:r>
          </a:p>
          <a:p>
            <a:r>
              <a:rPr lang="en-US" sz="2400" dirty="0" smtClean="0"/>
              <a:t>Biodiesel production</a:t>
            </a:r>
          </a:p>
          <a:p>
            <a:r>
              <a:rPr lang="en-US" sz="2400" dirty="0" smtClean="0"/>
              <a:t>Informed the public</a:t>
            </a:r>
          </a:p>
          <a:p>
            <a:r>
              <a:rPr lang="en-US" sz="2400" dirty="0" smtClean="0"/>
              <a:t>Working with others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4034" name="Picture 2" descr="http://gocleangogreengoalgae.weebly.com/uploads/2/4/3/7/24377359/3389744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6874" y="1659316"/>
            <a:ext cx="5699713" cy="42774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038" y="1751156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Continuation</a:t>
            </a:r>
          </a:p>
          <a:p>
            <a:pPr lvl="1"/>
            <a:r>
              <a:rPr lang="en-US" sz="2400" dirty="0" smtClean="0"/>
              <a:t>Juniors</a:t>
            </a:r>
          </a:p>
          <a:p>
            <a:r>
              <a:rPr lang="en-US" sz="2800" dirty="0" smtClean="0"/>
              <a:t>Greenhouse</a:t>
            </a:r>
          </a:p>
          <a:p>
            <a:r>
              <a:rPr lang="en-US" sz="2800" dirty="0" smtClean="0"/>
              <a:t>Grounds Keeping</a:t>
            </a:r>
          </a:p>
          <a:p>
            <a:pPr lvl="1"/>
            <a:r>
              <a:rPr lang="en-US" sz="2400" dirty="0" smtClean="0"/>
              <a:t>Fertilizer</a:t>
            </a:r>
          </a:p>
          <a:p>
            <a:pPr lvl="1"/>
            <a:r>
              <a:rPr lang="en-US" sz="2400" dirty="0" smtClean="0"/>
              <a:t>Fuel</a:t>
            </a:r>
          </a:p>
          <a:p>
            <a:r>
              <a:rPr lang="en-US" sz="2800" dirty="0" smtClean="0"/>
              <a:t>School/Community involved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10534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057400"/>
            <a:ext cx="11176000" cy="1143000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 smtClean="0">
                <a:hlinkClick r:id="rId3"/>
              </a:rPr>
              <a:t>http://gocleangogreengoalgae.weebly.com/</a:t>
            </a:r>
            <a:endParaRPr lang="en-US" sz="4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8000" y="44958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000" dirty="0" smtClean="0">
                <a:hlinkClick r:id="rId4"/>
              </a:rPr>
              <a:t>https://twitter.com/GocleanGoalgae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/>
              </a:rPr>
              <a:t>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200" y="1219201"/>
            <a:ext cx="4453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Check out our website: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12801" y="3581401"/>
            <a:ext cx="405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Follow us on Twitter: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60218"/>
            <a:ext cx="8454791" cy="910442"/>
          </a:xfrm>
        </p:spPr>
        <p:txBody>
          <a:bodyPr/>
          <a:lstStyle/>
          <a:p>
            <a:r>
              <a:rPr lang="en-US" dirty="0" smtClean="0"/>
              <a:t>Fossil Fuel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40" y="1282536"/>
            <a:ext cx="9623090" cy="4984458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The Energy Information Administration estimated in 2011 that the US’s primary sources consisted of</a:t>
            </a:r>
          </a:p>
          <a:p>
            <a:pPr lvl="3"/>
            <a:r>
              <a:rPr lang="en-US" sz="2400" dirty="0" smtClean="0"/>
              <a:t>Petroleum: 40%</a:t>
            </a:r>
          </a:p>
          <a:p>
            <a:pPr lvl="3"/>
            <a:r>
              <a:rPr lang="en-US" sz="2400" dirty="0" smtClean="0"/>
              <a:t>Coal: 23%</a:t>
            </a:r>
          </a:p>
          <a:p>
            <a:pPr lvl="3"/>
            <a:r>
              <a:rPr lang="en-US" sz="2400" dirty="0" smtClean="0"/>
              <a:t>Natural Gas: 22%</a:t>
            </a:r>
          </a:p>
          <a:p>
            <a:pPr lvl="3"/>
            <a:r>
              <a:rPr lang="en-US" sz="2400" dirty="0" smtClean="0"/>
              <a:t>Nuclear: 8%</a:t>
            </a:r>
          </a:p>
          <a:p>
            <a:pPr marL="1046988" lvl="2" indent="-342900"/>
            <a:r>
              <a:rPr lang="en-US" sz="2400" dirty="0" smtClean="0"/>
              <a:t>AMOUNTING TO</a:t>
            </a:r>
            <a:endParaRPr lang="en-US" sz="2000" dirty="0" smtClean="0"/>
          </a:p>
          <a:p>
            <a:pPr marL="1321308" lvl="3" indent="-342900"/>
            <a:r>
              <a:rPr lang="en-US" sz="2400" dirty="0" smtClean="0"/>
              <a:t>93% total use of nonrenewable fuels</a:t>
            </a:r>
          </a:p>
          <a:p>
            <a:pPr marL="864108" lvl="2" indent="-342900"/>
            <a:r>
              <a:rPr lang="en-US" sz="2800" dirty="0" smtClean="0"/>
              <a:t>We are very dependent on nonrenewable resources</a:t>
            </a:r>
          </a:p>
          <a:p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21" y="0"/>
            <a:ext cx="122117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77672"/>
            <a:ext cx="11946340" cy="5540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harwoods\Desktop\Junk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579438"/>
            <a:ext cx="6659563" cy="56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92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 with dependence?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462953" cy="3880773"/>
          </a:xfrm>
        </p:spPr>
        <p:txBody>
          <a:bodyPr>
            <a:noAutofit/>
          </a:bodyPr>
          <a:lstStyle/>
          <a:p>
            <a:pPr marL="646938" lvl="1" indent="-342900"/>
            <a:r>
              <a:rPr lang="en-US" sz="2400" dirty="0" smtClean="0"/>
              <a:t>Fossil fuels are NONRENEWABLE; they will run out</a:t>
            </a:r>
          </a:p>
          <a:p>
            <a:pPr marL="1046988" lvl="2" indent="-342900"/>
            <a:r>
              <a:rPr lang="en-US" sz="2000" dirty="0" smtClean="0"/>
              <a:t>We’ve known we’ve been running out of fossil fuels since the 1990s</a:t>
            </a:r>
          </a:p>
          <a:p>
            <a:pPr marL="1504188" lvl="3" indent="-342900"/>
            <a:r>
              <a:rPr lang="en-US" sz="2000" dirty="0" smtClean="0"/>
              <a:t>We still haven’t done anything about it</a:t>
            </a:r>
          </a:p>
          <a:p>
            <a:pPr marL="1046988" lvl="2" indent="-342900"/>
            <a:r>
              <a:rPr lang="en-US" sz="2000" dirty="0" smtClean="0"/>
              <a:t>British Petroleum</a:t>
            </a:r>
          </a:p>
          <a:p>
            <a:pPr marL="1321308" lvl="3" indent="-342900"/>
            <a:r>
              <a:rPr lang="en-US" sz="2000" dirty="0" smtClean="0"/>
              <a:t>Statistical Review of World Energy shows that the world still has enough “proven” reserves to provide forty more years worth of consumption at the current rate</a:t>
            </a:r>
          </a:p>
          <a:p>
            <a:pPr marL="772668" lvl="1" indent="-342900"/>
            <a:r>
              <a:rPr lang="en-US" sz="2400" dirty="0" smtClean="0"/>
              <a:t>OUR GENERATION NEEDS TO TAKE A STAND</a:t>
            </a:r>
          </a:p>
          <a:p>
            <a:pPr marL="772668" lvl="1" indent="-342900"/>
            <a:r>
              <a:rPr lang="en-US" sz="2400" dirty="0" smtClean="0"/>
              <a:t>MAKE A CHANGE, ENJOY RETIREMENT</a:t>
            </a:r>
          </a:p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Renewable Energy!</a:t>
            </a:r>
            <a:endParaRPr lang="en-US" sz="3200" dirty="0"/>
          </a:p>
        </p:txBody>
      </p:sp>
      <p:pic>
        <p:nvPicPr>
          <p:cNvPr id="4" name="Picture 3" descr="geothermal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302" y="3180959"/>
            <a:ext cx="2580953" cy="1771429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5" name="Picture 4" descr="hydroelectricv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01" y="4389559"/>
            <a:ext cx="2650104" cy="2047335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6" name="Picture 5" descr="sun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896" y="4494655"/>
            <a:ext cx="2619048" cy="1742857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7" name="Picture 6" descr="wind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298" y="1397242"/>
            <a:ext cx="3819048" cy="12000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18434" name="Picture 2" descr="The Food and Agriculture Organisation says biofuel development should not compromise food security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86267" y="898136"/>
            <a:ext cx="2108617" cy="146197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685" y="1340714"/>
            <a:ext cx="9667669" cy="4236625"/>
          </a:xfrm>
        </p:spPr>
        <p:txBody>
          <a:bodyPr>
            <a:noAutofit/>
          </a:bodyPr>
          <a:lstStyle/>
          <a:p>
            <a:r>
              <a:rPr lang="en-US" sz="2000" dirty="0" smtClean="0"/>
              <a:t>Accounts for 7% of total U.S. energy consumption</a:t>
            </a:r>
          </a:p>
          <a:p>
            <a:r>
              <a:rPr lang="en-US" sz="2000" dirty="0" smtClean="0"/>
              <a:t>Solar     (.1%)</a:t>
            </a:r>
          </a:p>
          <a:p>
            <a:pPr lvl="1"/>
            <a:r>
              <a:rPr lang="en-US" sz="2000" dirty="0" smtClean="0"/>
              <a:t>Makes energy from sunlight, but no potential for future improvement</a:t>
            </a:r>
          </a:p>
          <a:p>
            <a:r>
              <a:rPr lang="en-US" sz="2000" dirty="0" smtClean="0"/>
              <a:t>Wind     (.3%)</a:t>
            </a:r>
          </a:p>
          <a:p>
            <a:pPr lvl="1"/>
            <a:r>
              <a:rPr lang="en-US" sz="2000" dirty="0" smtClean="0"/>
              <a:t>Depends on location</a:t>
            </a:r>
          </a:p>
          <a:p>
            <a:r>
              <a:rPr lang="en-US" sz="2000" dirty="0" smtClean="0"/>
              <a:t>Hydroelectric    (2.9%)</a:t>
            </a:r>
          </a:p>
          <a:p>
            <a:pPr lvl="1"/>
            <a:r>
              <a:rPr lang="en-US" sz="2000" dirty="0" smtClean="0"/>
              <a:t>Depends on flowing water</a:t>
            </a:r>
          </a:p>
          <a:p>
            <a:r>
              <a:rPr lang="en-US" sz="2000" dirty="0" smtClean="0"/>
              <a:t>Geothermal     (.4%)</a:t>
            </a:r>
          </a:p>
          <a:p>
            <a:pPr lvl="1"/>
            <a:r>
              <a:rPr lang="en-US" sz="2000" dirty="0" smtClean="0"/>
              <a:t>Expensive, not feasible on a high school level</a:t>
            </a:r>
          </a:p>
          <a:p>
            <a:r>
              <a:rPr lang="en-US" sz="2000" dirty="0" err="1" smtClean="0"/>
              <a:t>Biofuel</a:t>
            </a:r>
            <a:r>
              <a:rPr lang="en-US" sz="2000" dirty="0" smtClean="0"/>
              <a:t>       (.8%)</a:t>
            </a:r>
          </a:p>
          <a:p>
            <a:pPr lvl="1"/>
            <a:r>
              <a:rPr lang="en-US" sz="2000" dirty="0" smtClean="0"/>
              <a:t>Young industry, huge potential</a:t>
            </a:r>
          </a:p>
          <a:p>
            <a:r>
              <a:rPr lang="en-US" sz="2000" dirty="0" smtClean="0"/>
              <a:t>Other (2.5%)</a:t>
            </a:r>
          </a:p>
          <a:p>
            <a:pPr lvl="1">
              <a:buNone/>
            </a:pP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85" y="395785"/>
            <a:ext cx="7330666" cy="62733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Biofuel!</a:t>
            </a:r>
            <a:endParaRPr lang="en-US" sz="3200" dirty="0"/>
          </a:p>
        </p:txBody>
      </p:sp>
      <p:pic>
        <p:nvPicPr>
          <p:cNvPr id="16386" name="Picture 2" descr="http://gocleangogreengoalgae.weebly.com/uploads/2/4/3/7/24377359/5859519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00334">
            <a:off x="3725841" y="2997119"/>
            <a:ext cx="4217157" cy="3164846"/>
          </a:xfrm>
          <a:prstGeom prst="rect">
            <a:avLst/>
          </a:prstGeom>
          <a:noFill/>
        </p:spPr>
      </p:pic>
      <p:pic>
        <p:nvPicPr>
          <p:cNvPr id="16388" name="Picture 4" descr="http://gocleangogreengoalgae.weebly.com/uploads/2/4/3/7/24377359/5954903_orig.jpg"/>
          <p:cNvPicPr>
            <a:picLocks noChangeAspect="1" noChangeArrowheads="1"/>
          </p:cNvPicPr>
          <p:nvPr/>
        </p:nvPicPr>
        <p:blipFill>
          <a:blip r:embed="rId3"/>
          <a:srcRect l="12836" r="1875" b="1088"/>
          <a:stretch>
            <a:fillRect/>
          </a:stretch>
        </p:blipFill>
        <p:spPr bwMode="auto">
          <a:xfrm rot="1150228">
            <a:off x="7959325" y="3033161"/>
            <a:ext cx="3797345" cy="3292648"/>
          </a:xfrm>
          <a:prstGeom prst="rect">
            <a:avLst/>
          </a:prstGeom>
          <a:noFill/>
        </p:spPr>
      </p:pic>
      <p:pic>
        <p:nvPicPr>
          <p:cNvPr id="16390" name="Picture 6" descr="http://gocleangogreengoalgae.weebly.com/uploads/2/4/3/7/24377359/979260_or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95556">
            <a:off x="959325" y="3025331"/>
            <a:ext cx="2535298" cy="33803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643</Words>
  <Application>Microsoft Office PowerPoint</Application>
  <PresentationFormat>Custom</PresentationFormat>
  <Paragraphs>177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Facet</vt:lpstr>
      <vt:lpstr>Why Algae?</vt:lpstr>
      <vt:lpstr>Fossil Fuels </vt:lpstr>
      <vt:lpstr>Fossil Fuel Consumption</vt:lpstr>
      <vt:lpstr>PowerPoint Presentation</vt:lpstr>
      <vt:lpstr>What’s the problem with dependence?</vt:lpstr>
      <vt:lpstr>The Solution….</vt:lpstr>
      <vt:lpstr>Renewable Energy</vt:lpstr>
      <vt:lpstr>PowerPoint Presentation</vt:lpstr>
      <vt:lpstr>The Solution…</vt:lpstr>
      <vt:lpstr>Corn</vt:lpstr>
      <vt:lpstr>Other Biofuels</vt:lpstr>
      <vt:lpstr>Benefits of Algae</vt:lpstr>
      <vt:lpstr>More Benefits </vt:lpstr>
      <vt:lpstr>PowerPoint Presentation</vt:lpstr>
      <vt:lpstr>Benefits of Biodiesel Over Diesel  </vt:lpstr>
      <vt:lpstr>How We Began</vt:lpstr>
      <vt:lpstr>Importance</vt:lpstr>
      <vt:lpstr>Accomplishments </vt:lpstr>
      <vt:lpstr>Completed Goals </vt:lpstr>
      <vt:lpstr>Completed Goals </vt:lpstr>
      <vt:lpstr>Completed Goals </vt:lpstr>
      <vt:lpstr>Completed Goals </vt:lpstr>
      <vt:lpstr>Completed Goals </vt:lpstr>
      <vt:lpstr>Long Term Goals</vt:lpstr>
      <vt:lpstr>http://gocleangogreengoalgae.weebly.com/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</dc:title>
  <dc:creator>Ian</dc:creator>
  <cp:lastModifiedBy>End User</cp:lastModifiedBy>
  <cp:revision>88</cp:revision>
  <dcterms:created xsi:type="dcterms:W3CDTF">2013-11-01T01:13:01Z</dcterms:created>
  <dcterms:modified xsi:type="dcterms:W3CDTF">2014-01-26T16:03:25Z</dcterms:modified>
</cp:coreProperties>
</file>