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0" r:id="rId2"/>
    <p:sldId id="311" r:id="rId3"/>
    <p:sldId id="312" r:id="rId4"/>
    <p:sldId id="314" r:id="rId5"/>
    <p:sldId id="313" r:id="rId6"/>
    <p:sldId id="325" r:id="rId7"/>
    <p:sldId id="295" r:id="rId8"/>
    <p:sldId id="326" r:id="rId9"/>
    <p:sldId id="327" r:id="rId10"/>
    <p:sldId id="294" r:id="rId11"/>
    <p:sldId id="297" r:id="rId12"/>
    <p:sldId id="292" r:id="rId13"/>
    <p:sldId id="324" r:id="rId14"/>
    <p:sldId id="301" r:id="rId15"/>
    <p:sldId id="298" r:id="rId16"/>
    <p:sldId id="268" r:id="rId17"/>
    <p:sldId id="257" r:id="rId18"/>
    <p:sldId id="258" r:id="rId19"/>
    <p:sldId id="259" r:id="rId20"/>
    <p:sldId id="264" r:id="rId21"/>
    <p:sldId id="265" r:id="rId22"/>
    <p:sldId id="266" r:id="rId23"/>
    <p:sldId id="305" r:id="rId24"/>
    <p:sldId id="323" r:id="rId25"/>
    <p:sldId id="278" r:id="rId26"/>
    <p:sldId id="308" r:id="rId27"/>
    <p:sldId id="321" r:id="rId28"/>
    <p:sldId id="322" r:id="rId29"/>
    <p:sldId id="316" r:id="rId30"/>
    <p:sldId id="309" r:id="rId31"/>
    <p:sldId id="317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5" autoAdjust="0"/>
    <p:restoredTop sz="87211" autoAdjust="0"/>
  </p:normalViewPr>
  <p:slideViewPr>
    <p:cSldViewPr snapToGrid="0">
      <p:cViewPr>
        <p:scale>
          <a:sx n="50" d="100"/>
          <a:sy n="50" d="100"/>
        </p:scale>
        <p:origin x="-68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FD6F-C095-4A5D-BAAF-C43BC9165F6A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BAF4B-7EBB-47F4-B697-446084BF2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 occurs not when crude oil is gone, but when production rate falls below the demand.</a:t>
            </a:r>
          </a:p>
          <a:p>
            <a:r>
              <a:rPr lang="en-US" sz="2400" dirty="0" smtClean="0"/>
              <a:t>All projections of this inevitable fate range between year 2040 and 2080</a:t>
            </a:r>
          </a:p>
          <a:p>
            <a:r>
              <a:rPr lang="en-US" sz="2400" dirty="0" smtClean="0"/>
              <a:t>Projection from the DOE estimates that the demand for oil will be 41.9 billion barrels  annually and production will fall to about 25 billion barrels annual being produced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A Deficit of 16 billion barrels!</a:t>
            </a:r>
          </a:p>
          <a:p>
            <a:pPr lvl="1"/>
            <a:r>
              <a:rPr lang="en-US" sz="1200" dirty="0" smtClean="0"/>
              <a:t>Projections estimate that by 2020 greenhouse</a:t>
            </a:r>
            <a:br>
              <a:rPr lang="en-US" sz="1200" dirty="0" smtClean="0"/>
            </a:br>
            <a:r>
              <a:rPr lang="en-US" sz="1200" dirty="0" smtClean="0"/>
              <a:t> gas emissions will reduce by 17 percent </a:t>
            </a:r>
            <a:br>
              <a:rPr lang="en-US" sz="1200" dirty="0" smtClean="0"/>
            </a:br>
            <a:r>
              <a:rPr lang="en-US" sz="1200" dirty="0" smtClean="0"/>
              <a:t>and by 2050, 83 percent.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AF4B-7EBB-47F4-B697-446084BF2D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AF4B-7EBB-47F4-B697-446084BF2D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AF4B-7EBB-47F4-B697-446084BF2D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 each bullet coming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AF4B-7EBB-47F4-B697-446084BF2D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c</a:t>
            </a:r>
            <a:r>
              <a:rPr lang="en-US" dirty="0" smtClean="0"/>
              <a:t>ourt</a:t>
            </a:r>
            <a:r>
              <a:rPr lang="en-US" baseline="0" dirty="0" smtClean="0"/>
              <a:t>yard pictures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AF4B-7EBB-47F4-B697-446084BF2D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NOT ADD THE ALGAE BIOFUEL INDUSTRY. I.E. 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817A-A06C-4840-98A7-5F7472F9A2A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THE BIOFUELS THESE</a:t>
            </a:r>
            <a:r>
              <a:rPr lang="en-US" baseline="0" dirty="0" smtClean="0"/>
              <a:t> PROJECTS COINSIDE WITH</a:t>
            </a:r>
          </a:p>
          <a:p>
            <a:r>
              <a:rPr lang="en-US" baseline="0" dirty="0" smtClean="0"/>
              <a:t>This slide maybe unnecessary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817A-A06C-4840-98A7-5F7472F9A2A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MAY NOT BE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CD662-4860-4B5F-AF0E-B4D60F526C1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78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83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0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5A65-5B54-4BF7-A6D9-525B60CB6BA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DF5564-D013-474D-A90A-D8F3A2FEC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hronicle.com.gh/wp-content/uploads/2013/10/The-Food-and-Agriculture-Organisation-says-biofuel-development-should-not-compromise-food-security.jp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47" y="3993548"/>
            <a:ext cx="9038963" cy="1646302"/>
          </a:xfrm>
        </p:spPr>
        <p:txBody>
          <a:bodyPr/>
          <a:lstStyle/>
          <a:p>
            <a:r>
              <a:rPr lang="en-US" dirty="0" smtClean="0"/>
              <a:t>Go Clean Go Green Go Algae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762" y="5592569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Research Project Presented by:</a:t>
            </a:r>
          </a:p>
          <a:p>
            <a:r>
              <a:rPr lang="en-US" sz="2000" dirty="0" smtClean="0"/>
              <a:t>Daniel Boone High </a:t>
            </a:r>
            <a:r>
              <a:rPr lang="en-US" sz="2000" dirty="0" smtClean="0"/>
              <a:t>School Green Team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6594" t="46950" r="15619" b="15650"/>
          <a:stretch>
            <a:fillRect/>
          </a:stretch>
        </p:blipFill>
        <p:spPr bwMode="auto">
          <a:xfrm>
            <a:off x="2103549" y="239648"/>
            <a:ext cx="6762947" cy="453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70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Subsidies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38157"/>
            <a:ext cx="9621698" cy="388077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First subsidy: Energy Policy Act of 1978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2004 – 2011 Volumetric Ethanol Excise Tax Credit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45 cents per gallon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$6 billion annually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Renewable Fuel Standard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Requires at least 10% ethanol to be blended into gasoline and diesel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government can support ethanol…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8228" y="31071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…why can’t they support algae?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Accomplishments: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34" y="145432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Two Design of Experiment Reactors</a:t>
            </a:r>
          </a:p>
          <a:p>
            <a:pPr lvl="1"/>
            <a:r>
              <a:rPr lang="en-US" sz="2800" dirty="0"/>
              <a:t>3 Liter Light Partition Reactors</a:t>
            </a:r>
          </a:p>
          <a:p>
            <a:pPr lvl="1"/>
            <a:r>
              <a:rPr lang="en-US" sz="2800" dirty="0"/>
              <a:t>1 Liter Variable Nutrient Reactors </a:t>
            </a:r>
          </a:p>
          <a:p>
            <a:r>
              <a:rPr lang="en-US" sz="2800" dirty="0" smtClean="0"/>
              <a:t>A-Frame</a:t>
            </a:r>
          </a:p>
          <a:p>
            <a:pPr lvl="1"/>
            <a:r>
              <a:rPr lang="en-US" sz="2800" dirty="0" smtClean="0"/>
              <a:t>Sixteen, 20 liter Reactors</a:t>
            </a:r>
          </a:p>
        </p:txBody>
      </p:sp>
      <p:pic>
        <p:nvPicPr>
          <p:cNvPr id="1026" name="Picture 2" descr="P:\Harwood\Algae Rules\BioReactor\DSC0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783" y="1261108"/>
            <a:ext cx="3793068" cy="2133601"/>
          </a:xfrm>
          <a:prstGeom prst="rect">
            <a:avLst/>
          </a:prstGeom>
          <a:noFill/>
        </p:spPr>
      </p:pic>
      <p:pic>
        <p:nvPicPr>
          <p:cNvPr id="1030" name="Picture 6" descr="P:\Harwood\Algae Rules\BioReactor\Presentation\DSC01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432" y="4165808"/>
            <a:ext cx="2829351" cy="282935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67" y="3666903"/>
            <a:ext cx="3365446" cy="28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59" y="2394158"/>
            <a:ext cx="23114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67" y="320886"/>
            <a:ext cx="3010533" cy="401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2: Lexus Eco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0" y="1398589"/>
            <a:ext cx="10052280" cy="50479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Challenge 1: Air and Climate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Set up working relationship with college professors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Completed </a:t>
            </a:r>
            <a:r>
              <a:rPr lang="en-US" sz="2800" dirty="0">
                <a:solidFill>
                  <a:schemeClr val="tx1"/>
                </a:solidFill>
              </a:rPr>
              <a:t>construction of original bioreactor designs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Bioreactor Premiere Night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1026" name="Picture 2" descr="C:\Users\harwoods\Desktop\Nutr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" y="4038600"/>
            <a:ext cx="17732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rwoods\Desktop\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93" y="3695700"/>
            <a:ext cx="19145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rwoods\Desktop\ra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3" y="3003550"/>
            <a:ext cx="3103563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arwoods\Desktop\extrac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31" y="4168775"/>
            <a:ext cx="3103563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arwoods\Desktop\proces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93" y="3005137"/>
            <a:ext cx="335280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arwoods\Desktop\dry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1" y="4507706"/>
            <a:ext cx="33528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rwoods\Desktop\afram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9" y="3749675"/>
            <a:ext cx="3103562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2: Lexus Eco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0" y="1398589"/>
            <a:ext cx="10052280" cy="504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As a result of our premier night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Featured in 8 different articles in 5 different newspapers and publications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Contacted and supported by 3 international biotechnology companies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Reaching </a:t>
            </a:r>
            <a:r>
              <a:rPr lang="en-US" sz="2800" dirty="0">
                <a:solidFill>
                  <a:schemeClr val="tx1"/>
                </a:solidFill>
              </a:rPr>
              <a:t>out to other </a:t>
            </a:r>
            <a:r>
              <a:rPr lang="en-US" sz="2800" dirty="0" smtClean="0">
                <a:solidFill>
                  <a:schemeClr val="tx1"/>
                </a:solidFill>
              </a:rPr>
              <a:t>Schools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First Place prize in East Coast Region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29" y="437322"/>
            <a:ext cx="8596668" cy="1320800"/>
          </a:xfrm>
        </p:spPr>
        <p:txBody>
          <a:bodyPr/>
          <a:lstStyle/>
          <a:p>
            <a:r>
              <a:rPr lang="en-US" dirty="0" smtClean="0"/>
              <a:t>Year 2: Lexus Eco Challenge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3265" y="1391476"/>
            <a:ext cx="11262875" cy="5445071"/>
          </a:xfrm>
        </p:spPr>
        <p:txBody>
          <a:bodyPr>
            <a:normAutofit/>
          </a:bodyPr>
          <a:lstStyle/>
          <a:p>
            <a:r>
              <a:rPr lang="en-US" sz="2400" dirty="0"/>
              <a:t>Challenge 2: Final Challenge</a:t>
            </a:r>
          </a:p>
          <a:p>
            <a:pPr lvl="1"/>
            <a:r>
              <a:rPr lang="en-US" sz="2000" dirty="0" smtClean="0"/>
              <a:t>Finalists </a:t>
            </a:r>
            <a:r>
              <a:rPr lang="en-US" sz="2000" dirty="0"/>
              <a:t>form Challenge 1 compete for Grand </a:t>
            </a:r>
            <a:r>
              <a:rPr lang="en-US" sz="2000" dirty="0" smtClean="0"/>
              <a:t>Prize</a:t>
            </a:r>
          </a:p>
          <a:p>
            <a:pPr lvl="1"/>
            <a:r>
              <a:rPr lang="en-US" sz="2000" dirty="0" smtClean="0"/>
              <a:t>One of 16 High School teams in the country </a:t>
            </a:r>
            <a:endParaRPr lang="en-US" sz="2000" dirty="0"/>
          </a:p>
          <a:p>
            <a:pPr lvl="1"/>
            <a:r>
              <a:rPr lang="en-US" sz="2000" dirty="0" smtClean="0"/>
              <a:t>Goal: Educate the world about our research on algae based biofuels </a:t>
            </a:r>
          </a:p>
          <a:p>
            <a:pPr lvl="1"/>
            <a:r>
              <a:rPr lang="en-US" sz="2000" dirty="0" smtClean="0"/>
              <a:t>1,500 emails sent to high school science teachers in all 50 states</a:t>
            </a:r>
          </a:p>
          <a:p>
            <a:pPr lvl="1"/>
            <a:r>
              <a:rPr lang="en-US" sz="2000" dirty="0" smtClean="0"/>
              <a:t>Sent emails to high school science teachers in 10 different countries on 6 continents </a:t>
            </a:r>
          </a:p>
          <a:p>
            <a:pPr lvl="1"/>
            <a:r>
              <a:rPr lang="en-US" sz="2000" dirty="0" smtClean="0"/>
              <a:t>Sent over 45 press releases to over 20 news organizations</a:t>
            </a:r>
          </a:p>
          <a:p>
            <a:pPr lvl="1"/>
            <a:r>
              <a:rPr lang="en-US" sz="2000" dirty="0" smtClean="0"/>
              <a:t>Sent emails to every Pennsylvania State senator and representative</a:t>
            </a:r>
          </a:p>
          <a:p>
            <a:pPr lvl="1"/>
            <a:r>
              <a:rPr lang="en-US" sz="2000" dirty="0" smtClean="0"/>
              <a:t>Sent emails to senators and representatives in neighboring states </a:t>
            </a:r>
          </a:p>
          <a:p>
            <a:pPr lvl="1"/>
            <a:r>
              <a:rPr lang="en-US" sz="2000" dirty="0" smtClean="0"/>
              <a:t>Reached out to numerous environmentally friendly celebrities </a:t>
            </a:r>
          </a:p>
          <a:p>
            <a:pPr lvl="1"/>
            <a:r>
              <a:rPr lang="en-US" sz="2000" dirty="0" smtClean="0"/>
              <a:t>Set up a website for an email campaign to inform President Obama of our research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 smtClean="0"/>
              <a:t>	1. Water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837039"/>
            <a:ext cx="8753498" cy="41698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Nitrogen cycle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 lack of nitrifying bacteria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High mortality rate of life in our bio-reactor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Nitrogen Cycle Correction Process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pH                     5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Ammonia         +12 (mg/L)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Nitrate             .25 (mg/L)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Phosphate        +12 (mg/L)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6" y="3768521"/>
            <a:ext cx="4975274" cy="30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2. Oil Extraction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2166425"/>
            <a:ext cx="10692618" cy="437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Supercritical Fluid Extraction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Supercritical fluids effuse through solids like a gas, dissolve materials like a liquid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Made by heating and applying pressure to a liquid or gas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Common supercritical fluids: water and carbon dioxide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Extraction Procedure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Pass supercritical fluid through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lgae cells at appropriate temperature and pressure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Lipid oils diffuse out of the cells with the help of the supercritical fluid solvent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Separate oils from supercritical fluid</a:t>
            </a:r>
          </a:p>
        </p:txBody>
      </p:sp>
    </p:spTree>
    <p:extLst>
      <p:ext uri="{BB962C8B-B14F-4D97-AF65-F5344CB8AC3E}">
        <p14:creationId xmlns:p14="http://schemas.microsoft.com/office/powerpoint/2010/main" val="19759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1" y="1969474"/>
            <a:ext cx="10537874" cy="4552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Osmotic Shock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Osmosis </a:t>
            </a:r>
            <a:r>
              <a:rPr lang="en-US" sz="2400" dirty="0">
                <a:solidFill>
                  <a:schemeClr val="tx1"/>
                </a:solidFill>
              </a:rPr>
              <a:t>– the movement of solvent molecules across a semipermeable membrane down a concentration </a:t>
            </a:r>
            <a:r>
              <a:rPr lang="en-US" sz="2400" dirty="0" smtClean="0">
                <a:solidFill>
                  <a:schemeClr val="tx1"/>
                </a:solidFill>
              </a:rPr>
              <a:t>gradient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Involves sudden changes in the solute concentration of the environment around a cell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Hypotonic Solution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Water overfills cell, cell membrane bursts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Releases oil, which can be collected</a:t>
            </a:r>
          </a:p>
          <a:p>
            <a:pPr lvl="2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2. Oil Extraction Techniques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2057348"/>
            <a:ext cx="11011988" cy="412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Ultrasonic </a:t>
            </a:r>
            <a:r>
              <a:rPr lang="en-US" sz="2400" dirty="0" smtClean="0">
                <a:solidFill>
                  <a:schemeClr val="tx1"/>
                </a:solidFill>
              </a:rPr>
              <a:t>Pulsation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Uses ultrasonic waves to break open cell walls and cell membranes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Certain frequencies of sound interact with liquids in the cells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Alternating high and low pressure waves cause cavities to rapidly form and implode in pulses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These implosions create high speed liquid jets that break cell walls and cell membranes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Once the walls and membranes are broken, oil can be extracted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2. Oil Extraction Techniques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Accomplishments: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13" y="1478000"/>
            <a:ext cx="9203645" cy="434939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Started as a research project</a:t>
            </a:r>
          </a:p>
          <a:p>
            <a:pPr lvl="1"/>
            <a:r>
              <a:rPr lang="en-US" sz="2400" dirty="0" smtClean="0"/>
              <a:t>Researched best renewable energy</a:t>
            </a:r>
          </a:p>
          <a:p>
            <a:pPr lvl="2"/>
            <a:r>
              <a:rPr lang="en-US" sz="2200" dirty="0" smtClean="0"/>
              <a:t>Solar</a:t>
            </a:r>
          </a:p>
          <a:p>
            <a:pPr lvl="2"/>
            <a:r>
              <a:rPr lang="en-US" sz="2200" dirty="0" smtClean="0"/>
              <a:t>Hydroelectric</a:t>
            </a:r>
          </a:p>
          <a:p>
            <a:pPr lvl="2"/>
            <a:r>
              <a:rPr lang="en-US" sz="2200" dirty="0" smtClean="0"/>
              <a:t>Geothermal</a:t>
            </a:r>
          </a:p>
          <a:p>
            <a:pPr lvl="2"/>
            <a:r>
              <a:rPr lang="en-US" sz="2200" dirty="0" smtClean="0"/>
              <a:t>Wind</a:t>
            </a:r>
          </a:p>
          <a:p>
            <a:pPr lvl="2"/>
            <a:r>
              <a:rPr lang="en-US" sz="2200" dirty="0" smtClean="0"/>
              <a:t>Biofuels</a:t>
            </a:r>
          </a:p>
          <a:p>
            <a:pPr lvl="3"/>
            <a:r>
              <a:rPr lang="en-US" sz="2000" dirty="0" smtClean="0"/>
              <a:t>Corn-based ethanol  </a:t>
            </a:r>
          </a:p>
          <a:p>
            <a:pPr lvl="3"/>
            <a:r>
              <a:rPr lang="en-US" sz="2000" dirty="0" smtClean="0"/>
              <a:t>Palm-based biodiesel </a:t>
            </a:r>
          </a:p>
          <a:p>
            <a:pPr lvl="3"/>
            <a:r>
              <a:rPr lang="en-US" sz="2000" b="1" dirty="0" smtClean="0"/>
              <a:t>Algae-based biofuel</a:t>
            </a:r>
          </a:p>
          <a:p>
            <a:pPr lvl="2"/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11681"/>
            <a:ext cx="8767114" cy="4029682"/>
          </a:xfrm>
        </p:spPr>
        <p:txBody>
          <a:bodyPr/>
          <a:lstStyle/>
          <a:p>
            <a:r>
              <a:rPr lang="en-US" sz="2400" dirty="0" smtClean="0"/>
              <a:t>Many strains are viable, but some perform better than others</a:t>
            </a:r>
          </a:p>
          <a:p>
            <a:r>
              <a:rPr lang="en-US" sz="2400" dirty="0" smtClean="0"/>
              <a:t>High oil content is usually coupled with slower growth</a:t>
            </a:r>
          </a:p>
          <a:p>
            <a:r>
              <a:rPr lang="en-US" sz="2400" dirty="0" smtClean="0"/>
              <a:t>Nutrient altering may lead to increased lipid content, but may have adverse effects</a:t>
            </a:r>
          </a:p>
          <a:p>
            <a:r>
              <a:rPr lang="en-US" sz="2400" dirty="0" smtClean="0"/>
              <a:t>Marine strains are also viable but would require water transport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3. Algae Strain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85" y="183422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Chlorella Vulgaris</a:t>
            </a:r>
          </a:p>
          <a:p>
            <a:r>
              <a:rPr lang="en-US" sz="2000" dirty="0" smtClean="0"/>
              <a:t>Derived from the Latin “</a:t>
            </a:r>
            <a:r>
              <a:rPr lang="en-US" sz="2000" dirty="0" err="1" smtClean="0"/>
              <a:t>Chloros</a:t>
            </a:r>
            <a:r>
              <a:rPr lang="en-US" sz="2000" dirty="0" smtClean="0"/>
              <a:t>” (green) and “Ella” (Small)</a:t>
            </a:r>
          </a:p>
          <a:p>
            <a:r>
              <a:rPr lang="en-US" sz="2000" dirty="0" smtClean="0"/>
              <a:t>About 20% lipids, 45% Protein</a:t>
            </a:r>
          </a:p>
          <a:p>
            <a:r>
              <a:rPr lang="en-US" sz="2000" dirty="0" smtClean="0"/>
              <a:t>High growth rate makes up for average lipid content</a:t>
            </a:r>
          </a:p>
          <a:p>
            <a:r>
              <a:rPr lang="en-US" sz="2000" dirty="0" smtClean="0"/>
              <a:t>Up to 40% lipids can be obtained from nutrient deprivation</a:t>
            </a:r>
          </a:p>
          <a:p>
            <a:r>
              <a:rPr lang="en-US" sz="2000" dirty="0" smtClean="0"/>
              <a:t>A doubling time of about 2 days on average</a:t>
            </a:r>
          </a:p>
          <a:p>
            <a:r>
              <a:rPr lang="en-US" sz="2000" dirty="0" smtClean="0"/>
              <a:t>Other species of Chlorella are also viable for biodiesel production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42" name="Picture 2" descr="http://www.biotek.com/assets/tech_resources/10927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1646" y="4931764"/>
            <a:ext cx="4210353" cy="192623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3. Algae Strain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Tetraselmis</a:t>
            </a:r>
            <a:r>
              <a:rPr lang="en-US" sz="2800" dirty="0"/>
              <a:t> </a:t>
            </a:r>
            <a:r>
              <a:rPr lang="en-US" sz="2800" dirty="0" smtClean="0"/>
              <a:t>S.</a:t>
            </a:r>
            <a:endParaRPr lang="en-US" sz="2800" dirty="0"/>
          </a:p>
          <a:p>
            <a:r>
              <a:rPr lang="en-US" sz="2800" dirty="0" smtClean="0"/>
              <a:t>Singular motile marine green alga cells</a:t>
            </a:r>
          </a:p>
          <a:p>
            <a:r>
              <a:rPr lang="en-US" sz="2800" dirty="0" smtClean="0"/>
              <a:t>May grow up to 1 Mil cells per Milliliter</a:t>
            </a:r>
          </a:p>
          <a:p>
            <a:r>
              <a:rPr lang="en-US" sz="2800" dirty="0" smtClean="0"/>
              <a:t>15%-30% lipids in dry biomass</a:t>
            </a:r>
          </a:p>
          <a:p>
            <a:r>
              <a:rPr lang="en-US" sz="2800" dirty="0" smtClean="0"/>
              <a:t>About 2 day doubling time</a:t>
            </a:r>
          </a:p>
          <a:p>
            <a:r>
              <a:rPr lang="en-US" sz="2800" dirty="0" smtClean="0"/>
              <a:t>From a genus of phytoplankton</a:t>
            </a:r>
            <a:endParaRPr lang="en-US" sz="2800" dirty="0"/>
          </a:p>
        </p:txBody>
      </p:sp>
      <p:pic>
        <p:nvPicPr>
          <p:cNvPr id="16386" name="Picture 2" descr="http://cfb.unh.edu/phycokey/Choices/Chlorophyceae/unicells/flagellated/TETRASELMIS/Tetraselmis_04_400x33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875" y="3686174"/>
            <a:ext cx="5080000" cy="31718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Objectives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3. Algae Strain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3: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45" y="1611949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Lorie Kemp Memorial Green Classroom</a:t>
            </a:r>
          </a:p>
          <a:p>
            <a:pPr lvl="1"/>
            <a:r>
              <a:rPr lang="en-US" sz="2400" dirty="0" smtClean="0"/>
              <a:t>Dedication </a:t>
            </a:r>
          </a:p>
          <a:p>
            <a:pPr lvl="1"/>
            <a:r>
              <a:rPr lang="en-US" sz="2200" dirty="0" smtClean="0"/>
              <a:t>Relay for Life</a:t>
            </a:r>
          </a:p>
          <a:p>
            <a:pPr lvl="1"/>
            <a:r>
              <a:rPr lang="en-US" sz="2400" dirty="0" smtClean="0"/>
              <a:t>Brick Pathway Dedication</a:t>
            </a:r>
          </a:p>
          <a:p>
            <a:pPr lvl="1"/>
            <a:r>
              <a:rPr lang="en-US" sz="2400" dirty="0" smtClean="0"/>
              <a:t>Stage </a:t>
            </a:r>
            <a:r>
              <a:rPr lang="en-US" sz="2400" dirty="0" smtClean="0"/>
              <a:t>Platform</a:t>
            </a:r>
            <a:endParaRPr lang="en-US" sz="1800" dirty="0" smtClean="0"/>
          </a:p>
          <a:p>
            <a:pPr marL="342900" lvl="1" indent="-342900"/>
            <a:r>
              <a:rPr lang="en-US" sz="2400" dirty="0"/>
              <a:t>Greenhouse</a:t>
            </a:r>
          </a:p>
          <a:p>
            <a:pPr lvl="1"/>
            <a:r>
              <a:rPr lang="en-US" sz="2200" dirty="0" smtClean="0"/>
              <a:t>Research Lab with increased capacity</a:t>
            </a:r>
            <a:endParaRPr lang="en-US" sz="2200" dirty="0" smtClean="0"/>
          </a:p>
          <a:p>
            <a:pPr lvl="1"/>
            <a:r>
              <a:rPr lang="en-US" sz="2000" dirty="0" smtClean="0"/>
              <a:t>Oil extraction Process</a:t>
            </a:r>
          </a:p>
          <a:p>
            <a:pPr lvl="1"/>
            <a:r>
              <a:rPr lang="en-US" sz="2000" dirty="0" smtClean="0"/>
              <a:t>Algae Species</a:t>
            </a:r>
          </a:p>
          <a:p>
            <a:pPr lvl="1"/>
            <a:r>
              <a:rPr lang="en-US" sz="2000" dirty="0" smtClean="0"/>
              <a:t>Water Chemistry Improvements </a:t>
            </a:r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  <p:pic>
        <p:nvPicPr>
          <p:cNvPr id="2050" name="MA4.138716083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95475"/>
            <a:ext cx="44862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16" y="381000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Year 4: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853440"/>
            <a:ext cx="9960864" cy="5620512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sz="2400" dirty="0" smtClean="0"/>
              <a:t>Develop Honors and AP Environmental Science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Earth systems and resources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Land and Water use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Energy Resources and Consumption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Pollution and Global Change</a:t>
            </a:r>
          </a:p>
          <a:p>
            <a:r>
              <a:rPr lang="en-US" sz="2400" dirty="0" smtClean="0"/>
              <a:t>Partner with universities/ professors</a:t>
            </a:r>
          </a:p>
          <a:p>
            <a:pPr lvl="1"/>
            <a:r>
              <a:rPr lang="en-US" sz="2000" dirty="0" smtClean="0"/>
              <a:t>Approached by 2 Universities to work collaboratively</a:t>
            </a:r>
            <a:endParaRPr lang="en-US" sz="2000" dirty="0"/>
          </a:p>
          <a:p>
            <a:r>
              <a:rPr lang="en-US" sz="2400" dirty="0" smtClean="0"/>
              <a:t>Start patent process for oil extraction</a:t>
            </a:r>
            <a:r>
              <a:rPr lang="en-US" sz="2400" dirty="0"/>
              <a:t> </a:t>
            </a:r>
            <a:r>
              <a:rPr lang="en-US" sz="2400" dirty="0" smtClean="0"/>
              <a:t>process from year 3</a:t>
            </a:r>
          </a:p>
          <a:p>
            <a:pPr lvl="1"/>
            <a:r>
              <a:rPr lang="en-US" sz="2000" dirty="0" smtClean="0"/>
              <a:t>Alternative and Clean Energy Program</a:t>
            </a:r>
          </a:p>
          <a:p>
            <a:pPr lvl="2"/>
            <a:r>
              <a:rPr lang="en-US" sz="1800" dirty="0" smtClean="0"/>
              <a:t>Loans up to $40,000 </a:t>
            </a:r>
          </a:p>
          <a:p>
            <a:pPr lvl="2"/>
            <a:r>
              <a:rPr lang="en-US" sz="1800" dirty="0" smtClean="0"/>
              <a:t>development and construction of alternative and clean energy projects in PA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8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5: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7" y="1828799"/>
            <a:ext cx="9213272" cy="437881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Continued partnership with Local Universities</a:t>
            </a:r>
          </a:p>
          <a:p>
            <a:pPr lvl="0"/>
            <a:r>
              <a:rPr lang="en-US" sz="2800" dirty="0" smtClean="0"/>
              <a:t>Look for additional partners </a:t>
            </a:r>
          </a:p>
          <a:p>
            <a:pPr lvl="0"/>
            <a:r>
              <a:rPr lang="en-US" sz="2800" dirty="0" smtClean="0"/>
              <a:t>Expand lab capabilities to collegiate levels</a:t>
            </a:r>
          </a:p>
          <a:p>
            <a:pPr lvl="0"/>
            <a:r>
              <a:rPr lang="en-US" sz="2800" dirty="0" smtClean="0"/>
              <a:t>Apply for accreditation with partnered colleges</a:t>
            </a:r>
          </a:p>
          <a:p>
            <a:pPr lvl="0"/>
            <a:r>
              <a:rPr lang="en-US" sz="2800" dirty="0" smtClean="0"/>
              <a:t>Develop lab reciprocities so high school and college students can earn credits at satellite locations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15" y="484910"/>
            <a:ext cx="9875520" cy="1356360"/>
          </a:xfrm>
        </p:spPr>
        <p:txBody>
          <a:bodyPr/>
          <a:lstStyle/>
          <a:p>
            <a:r>
              <a:rPr lang="en-US" dirty="0" smtClean="0"/>
              <a:t>We are not stopping here!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30" y="1325708"/>
            <a:ext cx="10530096" cy="381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are also presenting our research to:</a:t>
            </a:r>
          </a:p>
          <a:p>
            <a:r>
              <a:rPr lang="en-US" sz="2800" dirty="0" smtClean="0"/>
              <a:t>White House Energy Advisor </a:t>
            </a:r>
          </a:p>
          <a:p>
            <a:r>
              <a:rPr lang="en-US" sz="2800" dirty="0" smtClean="0"/>
              <a:t>Senate Committee</a:t>
            </a:r>
          </a:p>
          <a:p>
            <a:r>
              <a:rPr lang="en-US" sz="2800" dirty="0" smtClean="0"/>
              <a:t>Algae Program Manager </a:t>
            </a:r>
            <a:r>
              <a:rPr lang="en-US" sz="2800" dirty="0"/>
              <a:t>in the Bioenergy Technologies </a:t>
            </a:r>
            <a:r>
              <a:rPr lang="en-US" sz="2800" dirty="0" smtClean="0"/>
              <a:t>Office in the Department of Energy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8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0883" y="916461"/>
            <a:ext cx="11326368" cy="559917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Alternative Fuels Incentive Act</a:t>
            </a:r>
          </a:p>
          <a:p>
            <a:pPr lvl="1"/>
            <a:r>
              <a:rPr lang="en-US" sz="2400" dirty="0" smtClean="0"/>
              <a:t>Offers funding for clean, alternative fuel </a:t>
            </a:r>
          </a:p>
          <a:p>
            <a:r>
              <a:rPr lang="en-US" sz="2800" dirty="0" smtClean="0"/>
              <a:t>PA Clean Diesel Program</a:t>
            </a:r>
          </a:p>
          <a:p>
            <a:pPr lvl="1"/>
            <a:r>
              <a:rPr lang="en-US" sz="2400" dirty="0" smtClean="0"/>
              <a:t>Decrease emissions from diesel–powered vehicles</a:t>
            </a:r>
          </a:p>
          <a:p>
            <a:pPr lvl="1"/>
            <a:r>
              <a:rPr lang="en-US" sz="2400" dirty="0" smtClean="0"/>
              <a:t>Replace/re-power vehicles </a:t>
            </a:r>
          </a:p>
          <a:p>
            <a:r>
              <a:rPr lang="en-US" sz="2800" dirty="0"/>
              <a:t>PA Energy Development Authority</a:t>
            </a:r>
          </a:p>
          <a:p>
            <a:pPr lvl="1"/>
            <a:r>
              <a:rPr lang="en-US" sz="2400" dirty="0"/>
              <a:t>Finance clean energy projects in </a:t>
            </a:r>
            <a:r>
              <a:rPr lang="en-US" sz="2400" dirty="0" smtClean="0"/>
              <a:t>PA</a:t>
            </a:r>
          </a:p>
          <a:p>
            <a:r>
              <a:rPr lang="en-US" sz="2800" dirty="0" smtClean="0"/>
              <a:t>EE Grants Program</a:t>
            </a:r>
          </a:p>
          <a:p>
            <a:pPr lvl="1"/>
            <a:r>
              <a:rPr lang="en-US" sz="2400" dirty="0" smtClean="0"/>
              <a:t>Support and strengthen environmental education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072" y="360218"/>
            <a:ext cx="10394280" cy="1143000"/>
          </a:xfrm>
        </p:spPr>
        <p:txBody>
          <a:bodyPr/>
          <a:lstStyle/>
          <a:p>
            <a:r>
              <a:rPr lang="en-US" dirty="0" smtClean="0"/>
              <a:t>Potential Grants from PA DOE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596961"/>
            <a:ext cx="9302496" cy="38894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Partnered with US Environmental Protection Agency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EE Act 1993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PA </a:t>
            </a:r>
            <a:r>
              <a:rPr lang="en-US" sz="2800" dirty="0" smtClean="0"/>
              <a:t>Biomass Energy Association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High Performance Green Schools Planning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Governor’s Green Government Council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84188" y="381000"/>
            <a:ext cx="9366250" cy="1143000"/>
          </a:xfrm>
        </p:spPr>
        <p:txBody>
          <a:bodyPr/>
          <a:lstStyle/>
          <a:p>
            <a:r>
              <a:rPr lang="en-US" dirty="0" smtClean="0"/>
              <a:t>Potential Grants from PA DOE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109" y="4443209"/>
            <a:ext cx="2374959" cy="781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501" y="5683334"/>
            <a:ext cx="9633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www.GoCleanGoGreenGoAlgae.weebly.com </a:t>
            </a:r>
          </a:p>
          <a:p>
            <a:pPr algn="ctr"/>
            <a:r>
              <a:rPr lang="en-US" sz="2800" dirty="0" smtClean="0"/>
              <a:t>Twitter: @</a:t>
            </a:r>
            <a:r>
              <a:rPr lang="en-US" sz="2800" dirty="0" err="1" smtClean="0"/>
              <a:t>GoCleanGoAlgae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82" y="561974"/>
            <a:ext cx="4928933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52" y="1259837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Fuels composed of the organic remains of ancient plants and animals</a:t>
            </a:r>
          </a:p>
          <a:p>
            <a:pPr lvl="1"/>
            <a:r>
              <a:rPr lang="en-US" sz="2000" dirty="0" smtClean="0"/>
              <a:t>Coal </a:t>
            </a:r>
          </a:p>
          <a:p>
            <a:pPr lvl="1"/>
            <a:r>
              <a:rPr lang="en-US" sz="2000" dirty="0" smtClean="0"/>
              <a:t>Crude Oil (Petroleum)</a:t>
            </a:r>
          </a:p>
          <a:p>
            <a:pPr lvl="1"/>
            <a:r>
              <a:rPr lang="en-US" sz="2000" dirty="0" smtClean="0"/>
              <a:t>Natural Gas</a:t>
            </a:r>
          </a:p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High amounts of chemical energy</a:t>
            </a:r>
          </a:p>
          <a:p>
            <a:pPr lvl="1"/>
            <a:r>
              <a:rPr lang="en-US" sz="2000" dirty="0" smtClean="0"/>
              <a:t>Infrastructure and drilling techniques are </a:t>
            </a:r>
          </a:p>
          <a:p>
            <a:pPr marL="457200" lvl="1" indent="0">
              <a:buNone/>
            </a:pPr>
            <a:r>
              <a:rPr lang="en-US" sz="2000" dirty="0" smtClean="0"/>
              <a:t>     well established.</a:t>
            </a:r>
            <a:endParaRPr lang="en-US" sz="1800" dirty="0" smtClean="0"/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 smtClean="0"/>
              <a:t>Nonrenewable</a:t>
            </a:r>
          </a:p>
          <a:p>
            <a:pPr lvl="1"/>
            <a:r>
              <a:rPr lang="en-US" sz="2000" dirty="0" smtClean="0"/>
              <a:t>Pollution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10" descr="http://www.gosolarenergyforlife.com/wp-content/uploads/2009/12/burning-fossil-fu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28" y="3490652"/>
            <a:ext cx="4725822" cy="31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54" y="1426071"/>
            <a:ext cx="8596668" cy="388077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ENIAC built in 1946</a:t>
            </a:r>
          </a:p>
          <a:p>
            <a:pPr lvl="1"/>
            <a:r>
              <a:rPr lang="en-US" sz="2000" dirty="0" smtClean="0"/>
              <a:t>ENIAC was 8 x 3 x 100 Feet, or 1,800 </a:t>
            </a:r>
            <a:r>
              <a:rPr lang="en-US" sz="2000" dirty="0" err="1" smtClean="0"/>
              <a:t>sqft</a:t>
            </a:r>
            <a:r>
              <a:rPr lang="en-US" sz="2000" dirty="0" smtClean="0"/>
              <a:t>., About the size of a medium house.</a:t>
            </a:r>
          </a:p>
          <a:p>
            <a:pPr lvl="1"/>
            <a:r>
              <a:rPr lang="en-US" sz="2000" dirty="0" smtClean="0"/>
              <a:t>ENIAC cost $500,000 then ($6,000,000 in 2013)</a:t>
            </a:r>
          </a:p>
          <a:p>
            <a:pPr lvl="1"/>
            <a:r>
              <a:rPr lang="en-US" sz="2000" dirty="0" smtClean="0"/>
              <a:t>Average computer today, $400+</a:t>
            </a:r>
          </a:p>
          <a:p>
            <a:pPr lvl="0"/>
            <a:r>
              <a:rPr lang="en-US" sz="2400" dirty="0" smtClean="0"/>
              <a:t>Motorola </a:t>
            </a:r>
            <a:r>
              <a:rPr lang="en-US" sz="2400" dirty="0" err="1" smtClean="0"/>
              <a:t>DynaTAC</a:t>
            </a:r>
            <a:r>
              <a:rPr lang="en-US" sz="2400" dirty="0" smtClean="0"/>
              <a:t> (First Portable Cell Phone) built in 1983</a:t>
            </a:r>
          </a:p>
          <a:p>
            <a:pPr lvl="1"/>
            <a:r>
              <a:rPr lang="en-US" sz="2000" dirty="0" smtClean="0"/>
              <a:t>Lovingly Called "The Brick"</a:t>
            </a:r>
          </a:p>
          <a:p>
            <a:pPr lvl="1"/>
            <a:r>
              <a:rPr lang="en-US" sz="2000" dirty="0" smtClean="0"/>
              <a:t>Weighed over a pound and a half</a:t>
            </a:r>
          </a:p>
          <a:p>
            <a:pPr lvl="1"/>
            <a:r>
              <a:rPr lang="en-US" sz="2000" dirty="0" smtClean="0"/>
              <a:t>First sold for $3,995 ($9,363 today)</a:t>
            </a:r>
          </a:p>
          <a:p>
            <a:pPr lvl="1"/>
            <a:r>
              <a:rPr lang="en-US" sz="2000" dirty="0" smtClean="0"/>
              <a:t>Only had ten digit display and had a detachable antenna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Department of Energy’s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251"/>
            <a:ext cx="9171516" cy="4422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$21 million given to 5 projects </a:t>
            </a:r>
          </a:p>
          <a:p>
            <a:r>
              <a:rPr lang="en-US" sz="2800" dirty="0" smtClean="0"/>
              <a:t>Develop systems to aid </a:t>
            </a:r>
            <a:r>
              <a:rPr lang="en-US" sz="2800" dirty="0" err="1" smtClean="0"/>
              <a:t>biofuel</a:t>
            </a:r>
            <a:r>
              <a:rPr lang="en-US" sz="2800" dirty="0" smtClean="0"/>
              <a:t> production</a:t>
            </a:r>
          </a:p>
          <a:p>
            <a:pPr lvl="1"/>
            <a:r>
              <a:rPr lang="en-US" sz="2400" dirty="0" smtClean="0"/>
              <a:t>Advancing harvesting, collecting, processing, transport, storage, etc.</a:t>
            </a:r>
          </a:p>
          <a:p>
            <a:r>
              <a:rPr lang="en-US" sz="2800" dirty="0" smtClean="0"/>
              <a:t>Goals:</a:t>
            </a:r>
          </a:p>
          <a:p>
            <a:pPr lvl="1"/>
            <a:r>
              <a:rPr lang="en-US" sz="2400" dirty="0" smtClean="0"/>
              <a:t>To reduce dependency on foreign oil</a:t>
            </a:r>
          </a:p>
          <a:p>
            <a:pPr lvl="1"/>
            <a:r>
              <a:rPr lang="en-US" sz="2400" dirty="0" smtClean="0"/>
              <a:t>Grow a domestic bio-industry</a:t>
            </a:r>
          </a:p>
          <a:p>
            <a:pPr lvl="1"/>
            <a:r>
              <a:rPr lang="en-US" sz="2400" dirty="0" smtClean="0"/>
              <a:t>Create more jobs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850"/>
            <a:ext cx="10972800" cy="1143000"/>
          </a:xfrm>
        </p:spPr>
        <p:txBody>
          <a:bodyPr/>
          <a:lstStyle/>
          <a:p>
            <a:r>
              <a:rPr lang="en-US" dirty="0" smtClean="0"/>
              <a:t>Grants Awarded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562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 err="1" smtClean="0"/>
              <a:t>Agco</a:t>
            </a:r>
            <a:r>
              <a:rPr lang="en-US" sz="3500" dirty="0" smtClean="0"/>
              <a:t> Corporation of Duluth</a:t>
            </a:r>
          </a:p>
          <a:p>
            <a:pPr marL="971550" lvl="1" indent="-514350"/>
            <a:r>
              <a:rPr lang="en-US" sz="3000" b="1" dirty="0" smtClean="0"/>
              <a:t>large square bale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Auburn University</a:t>
            </a:r>
          </a:p>
          <a:p>
            <a:pPr marL="971550" lvl="1" indent="-514350"/>
            <a:r>
              <a:rPr lang="en-US" sz="3000" b="1" dirty="0" smtClean="0"/>
              <a:t>Forest Biomass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FDC Enterprises Inc.</a:t>
            </a:r>
          </a:p>
          <a:p>
            <a:pPr marL="971550" lvl="1" indent="-514350"/>
            <a:r>
              <a:rPr lang="en-US" sz="3000" b="1" dirty="0" err="1" smtClean="0"/>
              <a:t>Feedstocks</a:t>
            </a:r>
            <a:r>
              <a:rPr lang="en-US" sz="3000" b="1" dirty="0" smtClean="0"/>
              <a:t> (</a:t>
            </a:r>
            <a:r>
              <a:rPr lang="en-US" sz="3000" b="1" dirty="0" err="1" smtClean="0"/>
              <a:t>switchgrass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miscanthus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energycane</a:t>
            </a:r>
            <a:r>
              <a:rPr lang="en-US" sz="3000" b="1" dirty="0" smtClean="0"/>
              <a:t>, </a:t>
            </a:r>
            <a:br>
              <a:rPr lang="en-US" sz="3000" b="1" dirty="0" smtClean="0"/>
            </a:br>
            <a:r>
              <a:rPr lang="en-US" sz="3000" b="1" dirty="0" smtClean="0"/>
              <a:t>sorghum, poplar, willow)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Genera Energy</a:t>
            </a:r>
          </a:p>
          <a:p>
            <a:pPr marL="971550" lvl="1" indent="-514350"/>
            <a:r>
              <a:rPr lang="en-US" sz="3000" b="1" dirty="0" err="1" smtClean="0"/>
              <a:t>Switchgrass</a:t>
            </a:r>
            <a:endParaRPr lang="en-US" sz="3000" b="1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SUNY College of Environmental Science</a:t>
            </a:r>
          </a:p>
          <a:p>
            <a:pPr marL="971550" lvl="1" indent="-514350"/>
            <a:r>
              <a:rPr lang="en-US" sz="3000" b="1" dirty="0" smtClean="0"/>
              <a:t>Short- rotation wood crops</a:t>
            </a:r>
          </a:p>
          <a:p>
            <a:pPr>
              <a:buNone/>
            </a:pPr>
            <a:r>
              <a:rPr lang="en-US" sz="3500" dirty="0" smtClean="0"/>
              <a:t>	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22439"/>
            <a:ext cx="8854902" cy="388077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Biofuel</a:t>
            </a:r>
            <a:r>
              <a:rPr lang="en-US" sz="3600" dirty="0" smtClean="0">
                <a:solidFill>
                  <a:srgbClr val="FF0000"/>
                </a:solidFill>
              </a:rPr>
              <a:t> potential is limited in these grants because of: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Low yield content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Restricted optimal climate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Seasonal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Availability </a:t>
            </a:r>
          </a:p>
          <a:p>
            <a:pPr>
              <a:buNone/>
            </a:pPr>
            <a:endParaRPr lang="en-US" sz="3600" dirty="0" smtClean="0"/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Aiding </a:t>
            </a:r>
            <a:r>
              <a:rPr lang="en-US" sz="4400" b="1" dirty="0" smtClean="0">
                <a:solidFill>
                  <a:srgbClr val="FF0000"/>
                </a:solidFill>
              </a:rPr>
              <a:t>algae </a:t>
            </a:r>
            <a:r>
              <a:rPr lang="en-US" sz="4400" dirty="0" err="1" smtClean="0">
                <a:solidFill>
                  <a:srgbClr val="FF0000"/>
                </a:solidFill>
              </a:rPr>
              <a:t>biofuel</a:t>
            </a:r>
            <a:r>
              <a:rPr lang="en-US" sz="4400" dirty="0" smtClean="0">
                <a:solidFill>
                  <a:srgbClr val="FF0000"/>
                </a:solidFill>
              </a:rPr>
              <a:t> development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7175" y="-242888"/>
            <a:ext cx="12449175" cy="710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955" r="4658" b="3206"/>
          <a:stretch>
            <a:fillRect/>
          </a:stretch>
        </p:blipFill>
        <p:spPr bwMode="auto">
          <a:xfrm>
            <a:off x="-1" y="794570"/>
            <a:ext cx="12168185" cy="57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377" y="-66426"/>
            <a:ext cx="8538104" cy="742945"/>
          </a:xfrm>
        </p:spPr>
        <p:txBody>
          <a:bodyPr/>
          <a:lstStyle/>
          <a:p>
            <a:r>
              <a:rPr lang="en-US" dirty="0" smtClean="0"/>
              <a:t>Limited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29" y="1470856"/>
            <a:ext cx="8596668" cy="3880773"/>
          </a:xfrm>
        </p:spPr>
        <p:txBody>
          <a:bodyPr/>
          <a:lstStyle/>
          <a:p>
            <a:r>
              <a:rPr lang="en-US" sz="2800" dirty="0" smtClean="0"/>
              <a:t>President Obama FY 2014 budget seeks $638.0 million for the Office of Fossil Energy</a:t>
            </a:r>
          </a:p>
          <a:p>
            <a:pPr lvl="1"/>
            <a:r>
              <a:rPr lang="en-US" sz="2400" dirty="0" smtClean="0"/>
              <a:t>This funding has been in place for many years</a:t>
            </a:r>
          </a:p>
          <a:p>
            <a:pPr lvl="1"/>
            <a:r>
              <a:rPr lang="en-US" sz="2400" dirty="0"/>
              <a:t>$</a:t>
            </a:r>
            <a:r>
              <a:rPr lang="en-US" sz="2400" dirty="0" smtClean="0"/>
              <a:t>420.6 million for research and development</a:t>
            </a:r>
          </a:p>
          <a:p>
            <a:pPr lvl="1"/>
            <a:r>
              <a:rPr lang="en-US" sz="2400" dirty="0" smtClean="0"/>
              <a:t>$217.4 million for oil reserves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49" y="3834064"/>
            <a:ext cx="6811152" cy="286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Renewable Energy!</a:t>
            </a:r>
            <a:endParaRPr lang="en-US" sz="3200" dirty="0"/>
          </a:p>
        </p:txBody>
      </p:sp>
      <p:pic>
        <p:nvPicPr>
          <p:cNvPr id="4" name="Picture 3" descr="geotherma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02" y="3180959"/>
            <a:ext cx="2580953" cy="177142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 descr="hydroelectricv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01" y="4389559"/>
            <a:ext cx="2650104" cy="204733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Picture 5" descr="su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896" y="4494655"/>
            <a:ext cx="2619048" cy="174285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 descr="win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98" y="1397242"/>
            <a:ext cx="3819048" cy="1200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8434" name="Picture 2" descr="The Food and Agriculture Organisation says biofuel development should not compromise food securit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6267" y="898136"/>
            <a:ext cx="2108617" cy="14619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73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13" y="240633"/>
            <a:ext cx="8596668" cy="1320800"/>
          </a:xfrm>
        </p:spPr>
        <p:txBody>
          <a:bodyPr/>
          <a:lstStyle/>
          <a:p>
            <a:r>
              <a:rPr lang="en-US" dirty="0" smtClean="0"/>
              <a:t>Disadvantages of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502" y="1085768"/>
            <a:ext cx="11145698" cy="388077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Corn inefficient source of biofuel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Limited by space, season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Decreases mileage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2/3 energy content of gasoline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E10 (10% ethanol) drops mileage by about 3% (EPA)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Damages Engines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Rust, other deposits picked up in gas station storage tanks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gum up engines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Carbon Footprint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Reaction that produces ethanol yields one molecule of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carbon dioxide per molecule of ethanol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Biofuels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955344"/>
          <a:ext cx="4057934" cy="548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67"/>
                <a:gridCol w="2028967"/>
              </a:tblGrid>
              <a:tr h="13097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Plant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Yields( gallons</a:t>
                      </a:r>
                      <a:r>
                        <a:rPr lang="en-US" sz="1800" baseline="0" dirty="0" smtClean="0"/>
                        <a:t> per acre per year)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Corn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Soybeans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Safflower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Sunflower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Rapeseed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Palm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623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7052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Algae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5,000-15,000</a:t>
                      </a:r>
                      <a:endParaRPr lang="en-US" sz="18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6" y="1456742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Algae</a:t>
            </a:r>
          </a:p>
          <a:p>
            <a:pPr lvl="1"/>
            <a:r>
              <a:rPr lang="en-US" sz="2000" dirty="0" smtClean="0"/>
              <a:t>Very efficient and fast producing source of fuel</a:t>
            </a:r>
          </a:p>
          <a:p>
            <a:pPr lvl="1"/>
            <a:r>
              <a:rPr lang="en-US" sz="2000" dirty="0" smtClean="0"/>
              <a:t>Under optimal condition, can double quantity in 24 hours</a:t>
            </a:r>
          </a:p>
          <a:p>
            <a:pPr lvl="1"/>
            <a:r>
              <a:rPr lang="en-US" sz="2000" dirty="0" smtClean="0"/>
              <a:t>Extremely abundant </a:t>
            </a:r>
            <a:endParaRPr lang="en-US" sz="2400" dirty="0" smtClean="0"/>
          </a:p>
          <a:p>
            <a:r>
              <a:rPr lang="en-US" sz="2400" dirty="0" smtClean="0"/>
              <a:t>Algae can produce approximately 100 times more fuel per acre than other renewable resources</a:t>
            </a:r>
          </a:p>
          <a:p>
            <a:pPr lvl="1"/>
            <a:r>
              <a:rPr lang="en-US" sz="2000" dirty="0" err="1" smtClean="0"/>
              <a:t>Vertigro</a:t>
            </a:r>
            <a:r>
              <a:rPr lang="en-US" sz="2000" dirty="0" smtClean="0"/>
              <a:t> vs. Pond</a:t>
            </a:r>
          </a:p>
          <a:p>
            <a:pPr lvl="1"/>
            <a:r>
              <a:rPr lang="en-US" sz="2000" dirty="0" smtClean="0"/>
              <a:t>Controlled vs. </a:t>
            </a:r>
            <a:r>
              <a:rPr lang="en-US" sz="2000" dirty="0" smtClean="0"/>
              <a:t>Open</a:t>
            </a:r>
          </a:p>
          <a:p>
            <a:r>
              <a:rPr lang="en-US" sz="2400" dirty="0"/>
              <a:t>Carbon Sequestering</a:t>
            </a:r>
          </a:p>
          <a:p>
            <a:pPr lvl="1"/>
            <a:r>
              <a:rPr lang="en-US" sz="2000" dirty="0"/>
              <a:t>Uses Carbon Dioxide from its environment</a:t>
            </a:r>
          </a:p>
          <a:p>
            <a:pPr lvl="1"/>
            <a:r>
              <a:rPr lang="en-US" sz="2000" dirty="0"/>
              <a:t>Reduces Carbon Dioxide emission by 50%-70%</a:t>
            </a:r>
          </a:p>
          <a:p>
            <a:endParaRPr lang="en-US" sz="22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12669" t="66586" r="59421" b="5243"/>
          <a:stretch>
            <a:fillRect/>
          </a:stretch>
        </p:blipFill>
        <p:spPr bwMode="auto">
          <a:xfrm rot="792157">
            <a:off x="7779225" y="514068"/>
            <a:ext cx="3725839" cy="21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ertigro-vertical-algae-ar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8992">
            <a:off x="6993619" y="4096611"/>
            <a:ext cx="4187842" cy="22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703</TotalTime>
  <Words>1477</Words>
  <Application>Microsoft Office PowerPoint</Application>
  <PresentationFormat>Custom</PresentationFormat>
  <Paragraphs>279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Facet</vt:lpstr>
      <vt:lpstr>Go Clean Go Green Go Algae</vt:lpstr>
      <vt:lpstr>Year 1 Accomplishments: Research</vt:lpstr>
      <vt:lpstr>Fossil Fuels </vt:lpstr>
      <vt:lpstr>Limited Oil</vt:lpstr>
      <vt:lpstr>Limited Oil</vt:lpstr>
      <vt:lpstr>The Solution….</vt:lpstr>
      <vt:lpstr>Disadvantages of Ethanol</vt:lpstr>
      <vt:lpstr>Other Biofuels</vt:lpstr>
      <vt:lpstr>Benefits of Algae</vt:lpstr>
      <vt:lpstr>Ethanol Subsidies</vt:lpstr>
      <vt:lpstr>If the government can support ethanol…</vt:lpstr>
      <vt:lpstr>Year 1 Accomplishments: Construction</vt:lpstr>
      <vt:lpstr>Year 2: Lexus Eco Challenge</vt:lpstr>
      <vt:lpstr>Year 2: Lexus Eco Challenge</vt:lpstr>
      <vt:lpstr>Year 2: Lexus Eco Challenge </vt:lpstr>
      <vt:lpstr>Three New Objectives  1. Water Chemistry</vt:lpstr>
      <vt:lpstr>Three New Objectives  2. Oil Extraction Techniques </vt:lpstr>
      <vt:lpstr>Three New Objectives  2. Oil Extraction Techniques </vt:lpstr>
      <vt:lpstr>Three New Objectives  2. Oil Extraction Techniques </vt:lpstr>
      <vt:lpstr>Three New Objectives  3. Algae Strain Selection</vt:lpstr>
      <vt:lpstr>Three New Objectives  3. Algae Strain Selection</vt:lpstr>
      <vt:lpstr>Three New Objectives  3. Algae Strain Selection</vt:lpstr>
      <vt:lpstr>Year 3: Goals</vt:lpstr>
      <vt:lpstr>Year 4: Goals </vt:lpstr>
      <vt:lpstr>Year 5: Goals</vt:lpstr>
      <vt:lpstr>We are not stopping here!  </vt:lpstr>
      <vt:lpstr>Potential Grants from PA DOE</vt:lpstr>
      <vt:lpstr>Potential Grants from PA DOE</vt:lpstr>
      <vt:lpstr>Thank you!</vt:lpstr>
      <vt:lpstr>Evolution of Technology</vt:lpstr>
      <vt:lpstr>US Department of Energy’s Grants</vt:lpstr>
      <vt:lpstr>Grants Awarded To:</vt:lpstr>
      <vt:lpstr>Inefficiency</vt:lpstr>
      <vt:lpstr>Efficiency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End User</cp:lastModifiedBy>
  <cp:revision>80</cp:revision>
  <dcterms:created xsi:type="dcterms:W3CDTF">2014-01-09T01:57:07Z</dcterms:created>
  <dcterms:modified xsi:type="dcterms:W3CDTF">2014-01-11T22:03:05Z</dcterms:modified>
</cp:coreProperties>
</file>