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10" r:id="rId2"/>
    <p:sldId id="311" r:id="rId3"/>
    <p:sldId id="312" r:id="rId4"/>
    <p:sldId id="314" r:id="rId5"/>
    <p:sldId id="313" r:id="rId6"/>
    <p:sldId id="343" r:id="rId7"/>
    <p:sldId id="344" r:id="rId8"/>
    <p:sldId id="325" r:id="rId9"/>
    <p:sldId id="295" r:id="rId10"/>
    <p:sldId id="326" r:id="rId11"/>
    <p:sldId id="327" r:id="rId12"/>
    <p:sldId id="294" r:id="rId13"/>
    <p:sldId id="297" r:id="rId14"/>
    <p:sldId id="292" r:id="rId15"/>
    <p:sldId id="324" r:id="rId16"/>
    <p:sldId id="301" r:id="rId17"/>
    <p:sldId id="329" r:id="rId18"/>
    <p:sldId id="330" r:id="rId19"/>
    <p:sldId id="328" r:id="rId20"/>
    <p:sldId id="345" r:id="rId21"/>
    <p:sldId id="298" r:id="rId22"/>
    <p:sldId id="268" r:id="rId23"/>
    <p:sldId id="257" r:id="rId24"/>
    <p:sldId id="258" r:id="rId25"/>
    <p:sldId id="259" r:id="rId26"/>
    <p:sldId id="264" r:id="rId27"/>
    <p:sldId id="265" r:id="rId28"/>
    <p:sldId id="266" r:id="rId29"/>
    <p:sldId id="305" r:id="rId30"/>
    <p:sldId id="323" r:id="rId31"/>
    <p:sldId id="278" r:id="rId32"/>
    <p:sldId id="308" r:id="rId33"/>
    <p:sldId id="349" r:id="rId34"/>
    <p:sldId id="350" r:id="rId35"/>
    <p:sldId id="348" r:id="rId36"/>
    <p:sldId id="316" r:id="rId37"/>
    <p:sldId id="309" r:id="rId38"/>
    <p:sldId id="319" r:id="rId39"/>
    <p:sldId id="320" r:id="rId40"/>
    <p:sldId id="331" r:id="rId41"/>
    <p:sldId id="340" r:id="rId42"/>
    <p:sldId id="341" r:id="rId43"/>
    <p:sldId id="342" r:id="rId44"/>
    <p:sldId id="35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7" autoAdjust="0"/>
    <p:restoredTop sz="94470" autoAdjust="0"/>
  </p:normalViewPr>
  <p:slideViewPr>
    <p:cSldViewPr snapToGrid="0">
      <p:cViewPr>
        <p:scale>
          <a:sx n="80" d="100"/>
          <a:sy n="80" d="100"/>
        </p:scale>
        <p:origin x="-2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1DFD6F-C095-4A5D-BAAF-C43BC9165F6A}" type="datetimeFigureOut">
              <a:rPr lang="en-US" smtClean="0"/>
              <a:pPr/>
              <a:t>1/21/2014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BAF4B-7EBB-47F4-B697-446084BF2D3F}" type="slidenum">
              <a:rPr lang="en-US" smtClean="0"/>
              <a:pPr/>
              <a:t>‹#›</a:t>
            </a:fld>
            <a:endParaRPr lang="en-US"/>
          </a:p>
        </p:txBody>
      </p:sp>
    </p:spTree>
    <p:extLst>
      <p:ext uri="{BB962C8B-B14F-4D97-AF65-F5344CB8AC3E}">
        <p14:creationId xmlns:p14="http://schemas.microsoft.com/office/powerpoint/2010/main" val="284084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present</a:t>
            </a:r>
            <a:r>
              <a:rPr lang="en-US" baseline="0" dirty="0" smtClean="0"/>
              <a:t> this,  talk about how solar is not up to speed, coal takes to long, etc. we will </a:t>
            </a:r>
            <a:r>
              <a:rPr lang="en-US" b="1" dirty="0" smtClean="0"/>
              <a:t>always</a:t>
            </a:r>
            <a:r>
              <a:rPr lang="en-US" dirty="0" smtClean="0"/>
              <a:t> </a:t>
            </a:r>
            <a:r>
              <a:rPr lang="en-US" baseline="0" dirty="0" smtClean="0"/>
              <a:t>need liquid based fuels</a:t>
            </a:r>
          </a:p>
          <a:p>
            <a:endParaRPr lang="en-US" dirty="0"/>
          </a:p>
        </p:txBody>
      </p:sp>
      <p:sp>
        <p:nvSpPr>
          <p:cNvPr id="4" name="Slide Number Placeholder 3"/>
          <p:cNvSpPr>
            <a:spLocks noGrp="1"/>
          </p:cNvSpPr>
          <p:nvPr>
            <p:ph type="sldNum" sz="quarter" idx="10"/>
          </p:nvPr>
        </p:nvSpPr>
        <p:spPr/>
        <p:txBody>
          <a:bodyPr/>
          <a:lstStyle/>
          <a:p>
            <a:fld id="{54BBAF4B-7EBB-47F4-B697-446084BF2D3F}" type="slidenum">
              <a:rPr lang="en-US" smtClean="0"/>
              <a:pPr/>
              <a:t>2</a:t>
            </a:fld>
            <a:endParaRPr lang="en-US"/>
          </a:p>
        </p:txBody>
      </p:sp>
    </p:spTree>
    <p:extLst>
      <p:ext uri="{BB962C8B-B14F-4D97-AF65-F5344CB8AC3E}">
        <p14:creationId xmlns:p14="http://schemas.microsoft.com/office/powerpoint/2010/main" val="2002398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a:t>
            </a:r>
            <a:r>
              <a:rPr lang="en-US" baseline="0" dirty="0" smtClean="0"/>
              <a:t> c</a:t>
            </a:r>
            <a:r>
              <a:rPr lang="en-US" dirty="0" smtClean="0"/>
              <a:t>ourt</a:t>
            </a:r>
            <a:r>
              <a:rPr lang="en-US" baseline="0" dirty="0" smtClean="0"/>
              <a:t>yard pictures </a:t>
            </a:r>
            <a:endParaRPr lang="en-US" dirty="0"/>
          </a:p>
        </p:txBody>
      </p:sp>
      <p:sp>
        <p:nvSpPr>
          <p:cNvPr id="4" name="Slide Number Placeholder 3"/>
          <p:cNvSpPr>
            <a:spLocks noGrp="1"/>
          </p:cNvSpPr>
          <p:nvPr>
            <p:ph type="sldNum" sz="quarter" idx="10"/>
          </p:nvPr>
        </p:nvSpPr>
        <p:spPr/>
        <p:txBody>
          <a:bodyPr/>
          <a:lstStyle/>
          <a:p>
            <a:fld id="{54BBAF4B-7EBB-47F4-B697-446084BF2D3F}" type="slidenum">
              <a:rPr lang="en-US" smtClean="0"/>
              <a:pPr/>
              <a:t>29</a:t>
            </a:fld>
            <a:endParaRPr lang="en-US"/>
          </a:p>
        </p:txBody>
      </p:sp>
    </p:spTree>
    <p:extLst>
      <p:ext uri="{BB962C8B-B14F-4D97-AF65-F5344CB8AC3E}">
        <p14:creationId xmlns:p14="http://schemas.microsoft.com/office/powerpoint/2010/main" val="6746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PROBLEMS WITH THE BIOFUELS THESE</a:t>
            </a:r>
            <a:r>
              <a:rPr lang="en-US" baseline="0" dirty="0" smtClean="0"/>
              <a:t> PROJECTS COINSIDE WITH</a:t>
            </a:r>
          </a:p>
          <a:p>
            <a:r>
              <a:rPr lang="en-US" baseline="0" dirty="0" smtClean="0"/>
              <a:t>This slide maybe unnecessary </a:t>
            </a:r>
          </a:p>
          <a:p>
            <a:endParaRPr lang="en-US" dirty="0"/>
          </a:p>
        </p:txBody>
      </p:sp>
      <p:sp>
        <p:nvSpPr>
          <p:cNvPr id="4" name="Slide Number Placeholder 3"/>
          <p:cNvSpPr>
            <a:spLocks noGrp="1"/>
          </p:cNvSpPr>
          <p:nvPr>
            <p:ph type="sldNum" sz="quarter" idx="10"/>
          </p:nvPr>
        </p:nvSpPr>
        <p:spPr/>
        <p:txBody>
          <a:bodyPr/>
          <a:lstStyle/>
          <a:p>
            <a:fld id="{B161817A-A06C-4840-98A7-5F7472F9A2A8}" type="slidenum">
              <a:rPr lang="en-US" smtClean="0"/>
              <a:pPr/>
              <a:t>38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MAY NOT BE NEEDED</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99CD662-4860-4B5F-AF0E-B4D60F526C12}" type="slidenum">
              <a:rPr lang="en-US" smtClean="0"/>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NOT ADD THE ALGAE BIOFUEL INDUSTRY. I.E. US!</a:t>
            </a:r>
            <a:endParaRPr lang="en-US" dirty="0"/>
          </a:p>
        </p:txBody>
      </p:sp>
      <p:sp>
        <p:nvSpPr>
          <p:cNvPr id="4" name="Slide Number Placeholder 3"/>
          <p:cNvSpPr>
            <a:spLocks noGrp="1"/>
          </p:cNvSpPr>
          <p:nvPr>
            <p:ph type="sldNum" sz="quarter" idx="10"/>
          </p:nvPr>
        </p:nvSpPr>
        <p:spPr/>
        <p:txBody>
          <a:bodyPr/>
          <a:lstStyle/>
          <a:p>
            <a:fld id="{B161817A-A06C-4840-98A7-5F7472F9A2A8}"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Problem occurs not when crude oil is gone, but when production rate falls below the demand.</a:t>
            </a:r>
          </a:p>
          <a:p>
            <a:r>
              <a:rPr lang="en-US" sz="2400" dirty="0" smtClean="0"/>
              <a:t>All projections of this inevitable fate range between year 2040 and 2080</a:t>
            </a:r>
          </a:p>
          <a:p>
            <a:r>
              <a:rPr lang="en-US" sz="2400" dirty="0" smtClean="0"/>
              <a:t>Projection from the DOE estimates that the demand for oil will be 41.9 billion barrels  annually and production will fall to about 25 billion barrels annual being produced</a:t>
            </a:r>
          </a:p>
          <a:p>
            <a:pPr lvl="1"/>
            <a:r>
              <a:rPr lang="en-US" sz="2000" b="1" dirty="0" smtClean="0">
                <a:solidFill>
                  <a:srgbClr val="FF0000"/>
                </a:solidFill>
              </a:rPr>
              <a:t>A Deficit of 16 billion barrels!</a:t>
            </a:r>
          </a:p>
          <a:p>
            <a:pPr lvl="1"/>
            <a:r>
              <a:rPr lang="en-US" sz="1200" dirty="0" smtClean="0"/>
              <a:t>Projections estimate that by 2020 greenhouse</a:t>
            </a:r>
            <a:br>
              <a:rPr lang="en-US" sz="1200" dirty="0" smtClean="0"/>
            </a:br>
            <a:r>
              <a:rPr lang="en-US" sz="1200" dirty="0" smtClean="0"/>
              <a:t> gas emissions will reduce by 17 percent </a:t>
            </a:r>
            <a:br>
              <a:rPr lang="en-US" sz="1200" dirty="0" smtClean="0"/>
            </a:br>
            <a:r>
              <a:rPr lang="en-US" sz="1200" dirty="0" smtClean="0"/>
              <a:t>and by 2050, 83 percent.</a:t>
            </a:r>
          </a:p>
          <a:p>
            <a:pPr lvl="1"/>
            <a:endParaRPr lang="en-US" dirty="0"/>
          </a:p>
        </p:txBody>
      </p:sp>
      <p:sp>
        <p:nvSpPr>
          <p:cNvPr id="4" name="Slide Number Placeholder 3"/>
          <p:cNvSpPr>
            <a:spLocks noGrp="1"/>
          </p:cNvSpPr>
          <p:nvPr>
            <p:ph type="sldNum" sz="quarter" idx="10"/>
          </p:nvPr>
        </p:nvSpPr>
        <p:spPr/>
        <p:txBody>
          <a:bodyPr/>
          <a:lstStyle/>
          <a:p>
            <a:fld id="{54BBAF4B-7EBB-47F4-B697-446084BF2D3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BAF4B-7EBB-47F4-B697-446084BF2D3F}" type="slidenum">
              <a:rPr lang="en-US" smtClean="0"/>
              <a:pPr/>
              <a:t>12</a:t>
            </a:fld>
            <a:endParaRPr lang="en-US"/>
          </a:p>
        </p:txBody>
      </p:sp>
    </p:spTree>
    <p:extLst>
      <p:ext uri="{BB962C8B-B14F-4D97-AF65-F5344CB8AC3E}">
        <p14:creationId xmlns:p14="http://schemas.microsoft.com/office/powerpoint/2010/main" val="278467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BAF4B-7EBB-47F4-B697-446084BF2D3F}" type="slidenum">
              <a:rPr lang="en-US" smtClean="0"/>
              <a:pPr/>
              <a:t>13</a:t>
            </a:fld>
            <a:endParaRPr lang="en-US"/>
          </a:p>
        </p:txBody>
      </p:sp>
    </p:spTree>
    <p:extLst>
      <p:ext uri="{BB962C8B-B14F-4D97-AF65-F5344CB8AC3E}">
        <p14:creationId xmlns:p14="http://schemas.microsoft.com/office/powerpoint/2010/main" val="217248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solidFill>
                  <a:srgbClr val="FF0000"/>
                </a:solidFill>
              </a:rPr>
              <a:t>August 27</a:t>
            </a:r>
            <a:r>
              <a:rPr lang="en-US" sz="1400" b="1" baseline="0" dirty="0" smtClean="0">
                <a:solidFill>
                  <a:srgbClr val="FF0000"/>
                </a:solidFill>
              </a:rPr>
              <a:t> 2012***first bullet</a:t>
            </a:r>
            <a:endParaRPr lang="en-US" sz="1400" b="1" dirty="0">
              <a:solidFill>
                <a:srgbClr val="FF0000"/>
              </a:solidFill>
            </a:endParaRP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99CD662-4860-4B5F-AF0E-B4D60F526C12}"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 million averages about $27 a gallon, regular</a:t>
            </a:r>
            <a:r>
              <a:rPr lang="en-US" baseline="0" dirty="0" smtClean="0"/>
              <a:t> fuel is $3.60 a gallon</a:t>
            </a:r>
          </a:p>
          <a:p>
            <a:r>
              <a:rPr lang="en-US" baseline="0" dirty="0" smtClean="0"/>
              <a:t>**$510 million on their biofuels program</a:t>
            </a:r>
          </a:p>
          <a:p>
            <a:r>
              <a:rPr lang="en-US" baseline="0" dirty="0" smtClean="0"/>
              <a:t>	----tie this into Noah’s $420 M research to lower the carbon emissions</a:t>
            </a:r>
            <a:endParaRPr lang="en-US" b="1" baseline="0" dirty="0" smtClean="0"/>
          </a:p>
          <a:p>
            <a:r>
              <a:rPr lang="en-US" b="1" baseline="0" dirty="0" smtClean="0"/>
              <a:t>In 2009 ( this money was given to help build a plant in New Mexico that will produce commercial quantities of algae biofuel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Yet, still wants to spend $420 M research to lower the carbon emissions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Make</a:t>
            </a:r>
            <a:r>
              <a:rPr lang="en-US" sz="1200" b="1" baseline="0" dirty="0" smtClean="0"/>
              <a:t> these bullets come in one at a time so it’s easier to read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2009: The Pentagon spent $424 a gallon on algae oil from </a:t>
            </a:r>
            <a:r>
              <a:rPr lang="en-US" sz="1200" dirty="0" err="1" smtClean="0"/>
              <a:t>Solayme</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endParaRPr lang="en-US" b="1" baseline="0" dirty="0" smtClean="0"/>
          </a:p>
          <a:p>
            <a:endParaRPr lang="en-US" b="1" dirty="0" smtClean="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99CD662-4860-4B5F-AF0E-B4D60F526C12}"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bullet said in 2012, the green strike force</a:t>
            </a:r>
            <a:r>
              <a:rPr lang="en-US" baseline="0" dirty="0" smtClean="0"/>
              <a:t> is for the water</a:t>
            </a:r>
            <a:endParaRPr lang="en-US" dirty="0" smtClean="0"/>
          </a:p>
          <a:p>
            <a:r>
              <a:rPr lang="en-US" baseline="0" dirty="0" smtClean="0"/>
              <a:t>4th major bullet said in 2011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stared ** bullets were said by </a:t>
            </a:r>
            <a:r>
              <a:rPr lang="en-US" baseline="0" dirty="0" err="1" smtClean="0"/>
              <a:t>Mabus</a:t>
            </a:r>
            <a:r>
              <a:rPr lang="en-US" sz="1200" kern="1200" dirty="0" err="1" smtClean="0">
                <a:solidFill>
                  <a:schemeClr val="tx1"/>
                </a:solidFill>
                <a:latin typeface="+mn-lt"/>
                <a:ea typeface="+mn-ea"/>
                <a:cs typeface="+mn-cs"/>
              </a:rPr>
              <a:t>United</a:t>
            </a:r>
            <a:r>
              <a:rPr lang="en-US" sz="1200" kern="1200" dirty="0" smtClean="0">
                <a:solidFill>
                  <a:schemeClr val="tx1"/>
                </a:solidFill>
                <a:latin typeface="+mn-lt"/>
                <a:ea typeface="+mn-ea"/>
                <a:cs typeface="+mn-cs"/>
              </a:rPr>
              <a:t> States Secretary of the Navy</a:t>
            </a:r>
          </a:p>
          <a:p>
            <a:endParaRPr lang="en-US" dirty="0" smtClean="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99CD662-4860-4B5F-AF0E-B4D60F526C12}"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the cost of enzymes, one of the key cost components, has fallen by 72 per cent in the last four years. Analysts believe that if the industry attracts more capital productive capacity will grow and the relative costs of production will fall further.</a:t>
            </a:r>
            <a:endParaRPr lang="en-US" sz="2200" dirty="0" smtClean="0">
              <a:solidFill>
                <a:schemeClr val="tx1"/>
              </a:solidFill>
            </a:endParaRPr>
          </a:p>
          <a:p>
            <a:pPr lvl="1"/>
            <a:r>
              <a:rPr lang="en-US" sz="2000" dirty="0" smtClean="0">
                <a:solidFill>
                  <a:schemeClr val="tx1"/>
                </a:solidFill>
              </a:rPr>
              <a:t>Projects ended due to insufficient yields for total dependence</a:t>
            </a:r>
          </a:p>
          <a:p>
            <a:pPr lvl="2"/>
            <a:r>
              <a:rPr lang="en-US" sz="1800" dirty="0" smtClean="0">
                <a:solidFill>
                  <a:schemeClr val="tx1"/>
                </a:solidFill>
              </a:rPr>
              <a:t>Not worth “throwing the </a:t>
            </a:r>
            <a:r>
              <a:rPr lang="en-US" sz="1800" dirty="0" err="1" smtClean="0">
                <a:solidFill>
                  <a:schemeClr val="tx1"/>
                </a:solidFill>
              </a:rPr>
              <a:t>burdern</a:t>
            </a:r>
            <a:r>
              <a:rPr lang="en-US" sz="1800" dirty="0" smtClean="0">
                <a:solidFill>
                  <a:schemeClr val="tx1"/>
                </a:solidFill>
              </a:rPr>
              <a:t> on the taxpayers”</a:t>
            </a:r>
          </a:p>
          <a:p>
            <a:pPr lvl="4"/>
            <a:r>
              <a:rPr lang="en-US" sz="1600" dirty="0" smtClean="0">
                <a:solidFill>
                  <a:schemeClr val="tx1"/>
                </a:solidFill>
              </a:rPr>
              <a:t>Can’t trust the forecast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94C4E2D-AE3E-41E3-9B44-B1AE5D1B8663}"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 each bullet coming in </a:t>
            </a:r>
            <a:endParaRPr lang="en-US" dirty="0"/>
          </a:p>
        </p:txBody>
      </p:sp>
      <p:sp>
        <p:nvSpPr>
          <p:cNvPr id="4" name="Slide Number Placeholder 3"/>
          <p:cNvSpPr>
            <a:spLocks noGrp="1"/>
          </p:cNvSpPr>
          <p:nvPr>
            <p:ph type="sldNum" sz="quarter" idx="10"/>
          </p:nvPr>
        </p:nvSpPr>
        <p:spPr/>
        <p:txBody>
          <a:bodyPr/>
          <a:lstStyle/>
          <a:p>
            <a:fld id="{54BBAF4B-7EBB-47F4-B697-446084BF2D3F}" type="slidenum">
              <a:rPr lang="en-US" smtClean="0"/>
              <a:pPr/>
              <a:t>21</a:t>
            </a:fld>
            <a:endParaRPr lang="en-US"/>
          </a:p>
        </p:txBody>
      </p:sp>
    </p:spTree>
    <p:extLst>
      <p:ext uri="{BB962C8B-B14F-4D97-AF65-F5344CB8AC3E}">
        <p14:creationId xmlns:p14="http://schemas.microsoft.com/office/powerpoint/2010/main" val="199160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D25A65-5B54-4BF7-A6D9-525B60CB6BA1}"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F5564-D013-474D-A90A-D8F3A2FECC27}" type="slidenum">
              <a:rPr lang="en-US" smtClean="0"/>
              <a:pPr/>
              <a:t>‹#›</a:t>
            </a:fld>
            <a:endParaRPr lang="en-US"/>
          </a:p>
        </p:txBody>
      </p:sp>
    </p:spTree>
    <p:extLst>
      <p:ext uri="{BB962C8B-B14F-4D97-AF65-F5344CB8AC3E}">
        <p14:creationId xmlns:p14="http://schemas.microsoft.com/office/powerpoint/2010/main" val="25288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25A65-5B54-4BF7-A6D9-525B60CB6BA1}"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F5564-D013-474D-A90A-D8F3A2FECC27}" type="slidenum">
              <a:rPr lang="en-US" smtClean="0"/>
              <a:pPr/>
              <a:t>‹#›</a:t>
            </a:fld>
            <a:endParaRPr lang="en-US"/>
          </a:p>
        </p:txBody>
      </p:sp>
    </p:spTree>
    <p:extLst>
      <p:ext uri="{BB962C8B-B14F-4D97-AF65-F5344CB8AC3E}">
        <p14:creationId xmlns:p14="http://schemas.microsoft.com/office/powerpoint/2010/main" val="65205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25A65-5B54-4BF7-A6D9-525B60CB6BA1}"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F5564-D013-474D-A90A-D8F3A2FECC27}"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8978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25A65-5B54-4BF7-A6D9-525B60CB6BA1}"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F5564-D013-474D-A90A-D8F3A2FECC27}" type="slidenum">
              <a:rPr lang="en-US" smtClean="0"/>
              <a:pPr/>
              <a:t>‹#›</a:t>
            </a:fld>
            <a:endParaRPr lang="en-US"/>
          </a:p>
        </p:txBody>
      </p:sp>
    </p:spTree>
    <p:extLst>
      <p:ext uri="{BB962C8B-B14F-4D97-AF65-F5344CB8AC3E}">
        <p14:creationId xmlns:p14="http://schemas.microsoft.com/office/powerpoint/2010/main" val="1128071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25A65-5B54-4BF7-A6D9-525B60CB6BA1}"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F5564-D013-474D-A90A-D8F3A2FECC2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283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25A65-5B54-4BF7-A6D9-525B60CB6BA1}"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F5564-D013-474D-A90A-D8F3A2FECC27}" type="slidenum">
              <a:rPr lang="en-US" smtClean="0"/>
              <a:pPr/>
              <a:t>‹#›</a:t>
            </a:fld>
            <a:endParaRPr lang="en-US"/>
          </a:p>
        </p:txBody>
      </p:sp>
    </p:spTree>
    <p:extLst>
      <p:ext uri="{BB962C8B-B14F-4D97-AF65-F5344CB8AC3E}">
        <p14:creationId xmlns:p14="http://schemas.microsoft.com/office/powerpoint/2010/main" val="315776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D25A65-5B54-4BF7-A6D9-525B60CB6BA1}"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F5564-D013-474D-A90A-D8F3A2FECC27}" type="slidenum">
              <a:rPr lang="en-US" smtClean="0"/>
              <a:pPr/>
              <a:t>‹#›</a:t>
            </a:fld>
            <a:endParaRPr lang="en-US"/>
          </a:p>
        </p:txBody>
      </p:sp>
    </p:spTree>
    <p:extLst>
      <p:ext uri="{BB962C8B-B14F-4D97-AF65-F5344CB8AC3E}">
        <p14:creationId xmlns:p14="http://schemas.microsoft.com/office/powerpoint/2010/main" val="2529049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D25A65-5B54-4BF7-A6D9-525B60CB6BA1}"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F5564-D013-474D-A90A-D8F3A2FECC27}" type="slidenum">
              <a:rPr lang="en-US" smtClean="0"/>
              <a:pPr/>
              <a:t>‹#›</a:t>
            </a:fld>
            <a:endParaRPr lang="en-US"/>
          </a:p>
        </p:txBody>
      </p:sp>
    </p:spTree>
    <p:extLst>
      <p:ext uri="{BB962C8B-B14F-4D97-AF65-F5344CB8AC3E}">
        <p14:creationId xmlns:p14="http://schemas.microsoft.com/office/powerpoint/2010/main" val="425220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D25A65-5B54-4BF7-A6D9-525B60CB6BA1}"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F5564-D013-474D-A90A-D8F3A2FECC27}" type="slidenum">
              <a:rPr lang="en-US" smtClean="0"/>
              <a:pPr/>
              <a:t>‹#›</a:t>
            </a:fld>
            <a:endParaRPr lang="en-US"/>
          </a:p>
        </p:txBody>
      </p:sp>
    </p:spTree>
    <p:extLst>
      <p:ext uri="{BB962C8B-B14F-4D97-AF65-F5344CB8AC3E}">
        <p14:creationId xmlns:p14="http://schemas.microsoft.com/office/powerpoint/2010/main" val="130700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25A65-5B54-4BF7-A6D9-525B60CB6BA1}"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F5564-D013-474D-A90A-D8F3A2FECC27}" type="slidenum">
              <a:rPr lang="en-US" smtClean="0"/>
              <a:pPr/>
              <a:t>‹#›</a:t>
            </a:fld>
            <a:endParaRPr lang="en-US"/>
          </a:p>
        </p:txBody>
      </p:sp>
    </p:spTree>
    <p:extLst>
      <p:ext uri="{BB962C8B-B14F-4D97-AF65-F5344CB8AC3E}">
        <p14:creationId xmlns:p14="http://schemas.microsoft.com/office/powerpoint/2010/main" val="226784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D25A65-5B54-4BF7-A6D9-525B60CB6BA1}"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F5564-D013-474D-A90A-D8F3A2FECC27}" type="slidenum">
              <a:rPr lang="en-US" smtClean="0"/>
              <a:pPr/>
              <a:t>‹#›</a:t>
            </a:fld>
            <a:endParaRPr lang="en-US"/>
          </a:p>
        </p:txBody>
      </p:sp>
    </p:spTree>
    <p:extLst>
      <p:ext uri="{BB962C8B-B14F-4D97-AF65-F5344CB8AC3E}">
        <p14:creationId xmlns:p14="http://schemas.microsoft.com/office/powerpoint/2010/main" val="177953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D25A65-5B54-4BF7-A6D9-525B60CB6BA1}" type="datetimeFigureOut">
              <a:rPr lang="en-US" smtClean="0"/>
              <a:pPr/>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F5564-D013-474D-A90A-D8F3A2FECC27}" type="slidenum">
              <a:rPr lang="en-US" smtClean="0"/>
              <a:pPr/>
              <a:t>‹#›</a:t>
            </a:fld>
            <a:endParaRPr lang="en-US"/>
          </a:p>
        </p:txBody>
      </p:sp>
    </p:spTree>
    <p:extLst>
      <p:ext uri="{BB962C8B-B14F-4D97-AF65-F5344CB8AC3E}">
        <p14:creationId xmlns:p14="http://schemas.microsoft.com/office/powerpoint/2010/main" val="387143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D25A65-5B54-4BF7-A6D9-525B60CB6BA1}" type="datetimeFigureOut">
              <a:rPr lang="en-US" smtClean="0"/>
              <a:pPr/>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F5564-D013-474D-A90A-D8F3A2FECC27}" type="slidenum">
              <a:rPr lang="en-US" smtClean="0"/>
              <a:pPr/>
              <a:t>‹#›</a:t>
            </a:fld>
            <a:endParaRPr lang="en-US"/>
          </a:p>
        </p:txBody>
      </p:sp>
    </p:spTree>
    <p:extLst>
      <p:ext uri="{BB962C8B-B14F-4D97-AF65-F5344CB8AC3E}">
        <p14:creationId xmlns:p14="http://schemas.microsoft.com/office/powerpoint/2010/main" val="310180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25A65-5B54-4BF7-A6D9-525B60CB6BA1}" type="datetimeFigureOut">
              <a:rPr lang="en-US" smtClean="0"/>
              <a:pPr/>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F5564-D013-474D-A90A-D8F3A2FECC27}" type="slidenum">
              <a:rPr lang="en-US" smtClean="0"/>
              <a:pPr/>
              <a:t>‹#›</a:t>
            </a:fld>
            <a:endParaRPr lang="en-US"/>
          </a:p>
        </p:txBody>
      </p:sp>
    </p:spTree>
    <p:extLst>
      <p:ext uri="{BB962C8B-B14F-4D97-AF65-F5344CB8AC3E}">
        <p14:creationId xmlns:p14="http://schemas.microsoft.com/office/powerpoint/2010/main" val="220789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25A65-5B54-4BF7-A6D9-525B60CB6BA1}"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F5564-D013-474D-A90A-D8F3A2FECC27}" type="slidenum">
              <a:rPr lang="en-US" smtClean="0"/>
              <a:pPr/>
              <a:t>‹#›</a:t>
            </a:fld>
            <a:endParaRPr lang="en-US"/>
          </a:p>
        </p:txBody>
      </p:sp>
    </p:spTree>
    <p:extLst>
      <p:ext uri="{BB962C8B-B14F-4D97-AF65-F5344CB8AC3E}">
        <p14:creationId xmlns:p14="http://schemas.microsoft.com/office/powerpoint/2010/main" val="132277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25A65-5B54-4BF7-A6D9-525B60CB6BA1}"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F5564-D013-474D-A90A-D8F3A2FECC27}" type="slidenum">
              <a:rPr lang="en-US" smtClean="0"/>
              <a:pPr/>
              <a:t>‹#›</a:t>
            </a:fld>
            <a:endParaRPr lang="en-US"/>
          </a:p>
        </p:txBody>
      </p:sp>
    </p:spTree>
    <p:extLst>
      <p:ext uri="{BB962C8B-B14F-4D97-AF65-F5344CB8AC3E}">
        <p14:creationId xmlns:p14="http://schemas.microsoft.com/office/powerpoint/2010/main" val="400201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D25A65-5B54-4BF7-A6D9-525B60CB6BA1}" type="datetimeFigureOut">
              <a:rPr lang="en-US" smtClean="0"/>
              <a:pPr/>
              <a:t>1/21/2014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1DF5564-D013-474D-A90A-D8F3A2FECC27}" type="slidenum">
              <a:rPr lang="en-US" smtClean="0"/>
              <a:pPr/>
              <a:t>‹#›</a:t>
            </a:fld>
            <a:endParaRPr lang="en-US"/>
          </a:p>
        </p:txBody>
      </p:sp>
    </p:spTree>
    <p:extLst>
      <p:ext uri="{BB962C8B-B14F-4D97-AF65-F5344CB8AC3E}">
        <p14:creationId xmlns:p14="http://schemas.microsoft.com/office/powerpoint/2010/main" val="3737292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eb.mit.edu/newsoffice/2011/coal-to-liquid-fuels.html" TargetMode="External"/><Relationship Id="rId2" Type="http://schemas.openxmlformats.org/officeDocument/2006/relationships/hyperlink" Target="http://www.princeton.edu/pei/energy/publications/texts/dclversussicl.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thechronicle.com.gh/wp-content/uploads/2013/10/The-Food-and-Agriculture-Organisation-says-biofuel-development-should-not-compromise-food-security.jp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8647" y="3993548"/>
            <a:ext cx="9038963" cy="1646302"/>
          </a:xfrm>
        </p:spPr>
        <p:txBody>
          <a:bodyPr/>
          <a:lstStyle/>
          <a:p>
            <a:r>
              <a:rPr lang="en-US" dirty="0" smtClean="0"/>
              <a:t>Go Clean Go Green Go Algae</a:t>
            </a:r>
            <a:endParaRPr lang="en-US" dirty="0"/>
          </a:p>
        </p:txBody>
      </p:sp>
      <p:sp>
        <p:nvSpPr>
          <p:cNvPr id="3" name="Subtitle 2"/>
          <p:cNvSpPr>
            <a:spLocks noGrp="1"/>
          </p:cNvSpPr>
          <p:nvPr>
            <p:ph type="subTitle" idx="1"/>
          </p:nvPr>
        </p:nvSpPr>
        <p:spPr>
          <a:xfrm>
            <a:off x="1771762" y="5592569"/>
            <a:ext cx="7766936" cy="1096899"/>
          </a:xfrm>
        </p:spPr>
        <p:txBody>
          <a:bodyPr>
            <a:normAutofit/>
          </a:bodyPr>
          <a:lstStyle/>
          <a:p>
            <a:r>
              <a:rPr lang="en-US" sz="2000" dirty="0" smtClean="0"/>
              <a:t>Research Project Presented by:</a:t>
            </a:r>
          </a:p>
          <a:p>
            <a:r>
              <a:rPr lang="en-US" sz="2000" dirty="0" smtClean="0"/>
              <a:t>Daniel Boone High School Green Team</a:t>
            </a:r>
            <a:endParaRPr lang="en-US" sz="2000" dirty="0"/>
          </a:p>
        </p:txBody>
      </p:sp>
      <p:pic>
        <p:nvPicPr>
          <p:cNvPr id="4" name="Picture 3"/>
          <p:cNvPicPr/>
          <p:nvPr/>
        </p:nvPicPr>
        <p:blipFill>
          <a:blip r:embed="rId2" cstate="print"/>
          <a:srcRect l="46594" t="46950" r="15619" b="15650"/>
          <a:stretch>
            <a:fillRect/>
          </a:stretch>
        </p:blipFill>
        <p:spPr bwMode="auto">
          <a:xfrm>
            <a:off x="2103549" y="239648"/>
            <a:ext cx="6762947" cy="4530096"/>
          </a:xfrm>
          <a:prstGeom prst="rect">
            <a:avLst/>
          </a:prstGeom>
          <a:noFill/>
          <a:ln w="9525">
            <a:noFill/>
            <a:miter lim="800000"/>
            <a:headEnd/>
            <a:tailEnd/>
          </a:ln>
        </p:spPr>
      </p:pic>
    </p:spTree>
    <p:extLst>
      <p:ext uri="{BB962C8B-B14F-4D97-AF65-F5344CB8AC3E}">
        <p14:creationId xmlns:p14="http://schemas.microsoft.com/office/powerpoint/2010/main" val="80470427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Biofuels</a:t>
            </a:r>
            <a:endParaRPr lang="en-US" dirty="0"/>
          </a:p>
        </p:txBody>
      </p:sp>
      <p:graphicFrame>
        <p:nvGraphicFramePr>
          <p:cNvPr id="4" name="Table 3"/>
          <p:cNvGraphicFramePr>
            <a:graphicFrameLocks noGrp="1"/>
          </p:cNvGraphicFramePr>
          <p:nvPr/>
        </p:nvGraphicFramePr>
        <p:xfrm>
          <a:off x="4267200" y="955344"/>
          <a:ext cx="4057934" cy="5481554"/>
        </p:xfrm>
        <a:graphic>
          <a:graphicData uri="http://schemas.openxmlformats.org/drawingml/2006/table">
            <a:tbl>
              <a:tblPr firstRow="1" bandRow="1">
                <a:tableStyleId>{5C22544A-7EE6-4342-B048-85BDC9FD1C3A}</a:tableStyleId>
              </a:tblPr>
              <a:tblGrid>
                <a:gridCol w="2028967"/>
                <a:gridCol w="2028967"/>
              </a:tblGrid>
              <a:tr h="1309707">
                <a:tc>
                  <a:txBody>
                    <a:bodyPr/>
                    <a:lstStyle/>
                    <a:p>
                      <a:r>
                        <a:rPr lang="en-US" sz="1800" dirty="0" smtClean="0"/>
                        <a:t>Plant</a:t>
                      </a:r>
                      <a:endParaRPr lang="en-US" sz="1800" dirty="0"/>
                    </a:p>
                  </a:txBody>
                  <a:tcPr marL="121920" marR="121920"/>
                </a:tc>
                <a:tc>
                  <a:txBody>
                    <a:bodyPr/>
                    <a:lstStyle/>
                    <a:p>
                      <a:r>
                        <a:rPr lang="en-US" sz="1800" dirty="0" smtClean="0"/>
                        <a:t>Yields( gallons</a:t>
                      </a:r>
                      <a:r>
                        <a:rPr lang="en-US" sz="1800" baseline="0" dirty="0" smtClean="0"/>
                        <a:t> per acre per year)</a:t>
                      </a:r>
                      <a:endParaRPr lang="en-US" sz="1800" dirty="0"/>
                    </a:p>
                  </a:txBody>
                  <a:tcPr marL="121920" marR="121920"/>
                </a:tc>
              </a:tr>
              <a:tr h="577770">
                <a:tc>
                  <a:txBody>
                    <a:bodyPr/>
                    <a:lstStyle/>
                    <a:p>
                      <a:r>
                        <a:rPr lang="en-US" sz="1800" dirty="0" smtClean="0"/>
                        <a:t>Corn</a:t>
                      </a:r>
                      <a:endParaRPr lang="en-US" sz="1800" dirty="0"/>
                    </a:p>
                  </a:txBody>
                  <a:tcPr marL="121920" marR="121920"/>
                </a:tc>
                <a:tc>
                  <a:txBody>
                    <a:bodyPr/>
                    <a:lstStyle/>
                    <a:p>
                      <a:r>
                        <a:rPr lang="en-US" sz="1800" dirty="0" smtClean="0"/>
                        <a:t>18</a:t>
                      </a:r>
                      <a:endParaRPr lang="en-US" sz="1800" dirty="0"/>
                    </a:p>
                  </a:txBody>
                  <a:tcPr marL="121920" marR="121920"/>
                </a:tc>
              </a:tr>
              <a:tr h="577770">
                <a:tc>
                  <a:txBody>
                    <a:bodyPr/>
                    <a:lstStyle/>
                    <a:p>
                      <a:r>
                        <a:rPr lang="en-US" sz="1800" dirty="0" smtClean="0"/>
                        <a:t>Soybeans</a:t>
                      </a:r>
                      <a:endParaRPr lang="en-US" sz="1800" dirty="0"/>
                    </a:p>
                  </a:txBody>
                  <a:tcPr marL="121920" marR="121920"/>
                </a:tc>
                <a:tc>
                  <a:txBody>
                    <a:bodyPr/>
                    <a:lstStyle/>
                    <a:p>
                      <a:r>
                        <a:rPr lang="en-US" sz="1800" dirty="0" smtClean="0"/>
                        <a:t>48</a:t>
                      </a:r>
                      <a:endParaRPr lang="en-US" sz="1800" dirty="0"/>
                    </a:p>
                  </a:txBody>
                  <a:tcPr marL="121920" marR="121920"/>
                </a:tc>
              </a:tr>
              <a:tr h="577770">
                <a:tc>
                  <a:txBody>
                    <a:bodyPr/>
                    <a:lstStyle/>
                    <a:p>
                      <a:r>
                        <a:rPr lang="en-US" sz="1800" dirty="0" smtClean="0"/>
                        <a:t>Safflower</a:t>
                      </a:r>
                      <a:endParaRPr lang="en-US" sz="1800" dirty="0"/>
                    </a:p>
                  </a:txBody>
                  <a:tcPr marL="121920" marR="121920"/>
                </a:tc>
                <a:tc>
                  <a:txBody>
                    <a:bodyPr/>
                    <a:lstStyle/>
                    <a:p>
                      <a:r>
                        <a:rPr lang="en-US" sz="1800" dirty="0" smtClean="0"/>
                        <a:t>83</a:t>
                      </a:r>
                      <a:endParaRPr lang="en-US" sz="1800" dirty="0"/>
                    </a:p>
                  </a:txBody>
                  <a:tcPr marL="121920" marR="121920"/>
                </a:tc>
              </a:tr>
              <a:tr h="577770">
                <a:tc>
                  <a:txBody>
                    <a:bodyPr/>
                    <a:lstStyle/>
                    <a:p>
                      <a:r>
                        <a:rPr lang="en-US" sz="1800" dirty="0" smtClean="0"/>
                        <a:t>Sunflower</a:t>
                      </a:r>
                      <a:endParaRPr lang="en-US" sz="1800" dirty="0"/>
                    </a:p>
                  </a:txBody>
                  <a:tcPr marL="121920" marR="121920"/>
                </a:tc>
                <a:tc>
                  <a:txBody>
                    <a:bodyPr/>
                    <a:lstStyle/>
                    <a:p>
                      <a:r>
                        <a:rPr lang="en-US" sz="1800" dirty="0" smtClean="0"/>
                        <a:t>102</a:t>
                      </a:r>
                      <a:endParaRPr lang="en-US" sz="1800" dirty="0"/>
                    </a:p>
                  </a:txBody>
                  <a:tcPr marL="121920" marR="121920"/>
                </a:tc>
              </a:tr>
              <a:tr h="577770">
                <a:tc>
                  <a:txBody>
                    <a:bodyPr/>
                    <a:lstStyle/>
                    <a:p>
                      <a:r>
                        <a:rPr lang="en-US" sz="1800" dirty="0" smtClean="0"/>
                        <a:t>Rapeseed</a:t>
                      </a:r>
                      <a:endParaRPr lang="en-US" sz="1800" dirty="0"/>
                    </a:p>
                  </a:txBody>
                  <a:tcPr marL="121920" marR="121920"/>
                </a:tc>
                <a:tc>
                  <a:txBody>
                    <a:bodyPr/>
                    <a:lstStyle/>
                    <a:p>
                      <a:r>
                        <a:rPr lang="en-US" sz="1800" dirty="0" smtClean="0"/>
                        <a:t>127</a:t>
                      </a:r>
                      <a:endParaRPr lang="en-US" sz="1800" dirty="0"/>
                    </a:p>
                  </a:txBody>
                  <a:tcPr marL="121920" marR="121920"/>
                </a:tc>
              </a:tr>
              <a:tr h="577770">
                <a:tc>
                  <a:txBody>
                    <a:bodyPr/>
                    <a:lstStyle/>
                    <a:p>
                      <a:r>
                        <a:rPr lang="en-US" sz="1800" dirty="0" smtClean="0"/>
                        <a:t>Palm</a:t>
                      </a:r>
                      <a:endParaRPr lang="en-US" sz="1800" dirty="0"/>
                    </a:p>
                  </a:txBody>
                  <a:tcPr marL="121920" marR="121920"/>
                </a:tc>
                <a:tc>
                  <a:txBody>
                    <a:bodyPr/>
                    <a:lstStyle/>
                    <a:p>
                      <a:r>
                        <a:rPr lang="en-US" sz="1800" dirty="0" smtClean="0"/>
                        <a:t>623</a:t>
                      </a:r>
                      <a:endParaRPr lang="en-US" sz="1800" dirty="0"/>
                    </a:p>
                  </a:txBody>
                  <a:tcPr marL="121920" marR="121920"/>
                </a:tc>
              </a:tr>
              <a:tr h="705227">
                <a:tc>
                  <a:txBody>
                    <a:bodyPr/>
                    <a:lstStyle/>
                    <a:p>
                      <a:r>
                        <a:rPr lang="en-US" sz="1800" dirty="0" smtClean="0"/>
                        <a:t>Algae</a:t>
                      </a:r>
                      <a:endParaRPr lang="en-US" sz="1800" dirty="0"/>
                    </a:p>
                  </a:txBody>
                  <a:tcPr marL="121920" marR="121920"/>
                </a:tc>
                <a:tc>
                  <a:txBody>
                    <a:bodyPr/>
                    <a:lstStyle/>
                    <a:p>
                      <a:r>
                        <a:rPr lang="en-US" sz="1800" dirty="0" smtClean="0"/>
                        <a:t>5,000-15,000</a:t>
                      </a:r>
                      <a:endParaRPr lang="en-US" sz="1800" dirty="0"/>
                    </a:p>
                  </a:txBody>
                  <a:tcPr marL="121920" marR="121920"/>
                </a:tc>
              </a:tr>
            </a:tbl>
          </a:graphicData>
        </a:graphic>
      </p:graphicFrame>
    </p:spTree>
    <p:extLst>
      <p:ext uri="{BB962C8B-B14F-4D97-AF65-F5344CB8AC3E}">
        <p14:creationId xmlns:p14="http://schemas.microsoft.com/office/powerpoint/2010/main" val="1088824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Algae</a:t>
            </a:r>
            <a:endParaRPr lang="en-US" dirty="0"/>
          </a:p>
        </p:txBody>
      </p:sp>
      <p:sp>
        <p:nvSpPr>
          <p:cNvPr id="3" name="Content Placeholder 2"/>
          <p:cNvSpPr>
            <a:spLocks noGrp="1"/>
          </p:cNvSpPr>
          <p:nvPr>
            <p:ph idx="1"/>
          </p:nvPr>
        </p:nvSpPr>
        <p:spPr>
          <a:xfrm>
            <a:off x="689366" y="1456742"/>
            <a:ext cx="8596668" cy="3880773"/>
          </a:xfrm>
        </p:spPr>
        <p:txBody>
          <a:bodyPr>
            <a:noAutofit/>
          </a:bodyPr>
          <a:lstStyle/>
          <a:p>
            <a:r>
              <a:rPr lang="en-US" sz="2400" dirty="0" smtClean="0"/>
              <a:t>Algae</a:t>
            </a:r>
          </a:p>
          <a:p>
            <a:pPr lvl="1"/>
            <a:r>
              <a:rPr lang="en-US" sz="2000" dirty="0" smtClean="0"/>
              <a:t>Very efficient and fast producing source of fuel</a:t>
            </a:r>
          </a:p>
          <a:p>
            <a:pPr lvl="1"/>
            <a:r>
              <a:rPr lang="en-US" sz="2000" dirty="0" smtClean="0"/>
              <a:t>Under optimal condition, can double quantity in 24 hours</a:t>
            </a:r>
          </a:p>
          <a:p>
            <a:pPr lvl="1"/>
            <a:r>
              <a:rPr lang="en-US" sz="2000" dirty="0" smtClean="0"/>
              <a:t>Extremely abundant </a:t>
            </a:r>
            <a:endParaRPr lang="en-US" sz="2400" dirty="0" smtClean="0"/>
          </a:p>
          <a:p>
            <a:r>
              <a:rPr lang="en-US" sz="2400" dirty="0" smtClean="0"/>
              <a:t>Algae can produce approximately 100 times more fuel per acre than other renewable resources</a:t>
            </a:r>
          </a:p>
          <a:p>
            <a:pPr lvl="1"/>
            <a:r>
              <a:rPr lang="en-US" sz="2000" dirty="0" err="1" smtClean="0"/>
              <a:t>Vertigro</a:t>
            </a:r>
            <a:r>
              <a:rPr lang="en-US" sz="2000" dirty="0" smtClean="0"/>
              <a:t> vs. Pond</a:t>
            </a:r>
          </a:p>
          <a:p>
            <a:pPr lvl="1"/>
            <a:r>
              <a:rPr lang="en-US" sz="2000" dirty="0" smtClean="0"/>
              <a:t>Controlled vs. Open</a:t>
            </a:r>
          </a:p>
          <a:p>
            <a:r>
              <a:rPr lang="en-US" sz="2400" dirty="0"/>
              <a:t>Carbon Sequestering</a:t>
            </a:r>
          </a:p>
          <a:p>
            <a:pPr lvl="1"/>
            <a:r>
              <a:rPr lang="en-US" sz="2000" dirty="0"/>
              <a:t>Uses Carbon Dioxide from its environment</a:t>
            </a:r>
          </a:p>
          <a:p>
            <a:pPr lvl="1"/>
            <a:r>
              <a:rPr lang="en-US" sz="2000" dirty="0"/>
              <a:t>Reduces Carbon Dioxide emission by 50%-70%</a:t>
            </a:r>
          </a:p>
          <a:p>
            <a:endParaRPr lang="en-US" sz="2200" dirty="0" smtClean="0"/>
          </a:p>
          <a:p>
            <a:endParaRPr lang="en-US" sz="2400" dirty="0" smtClean="0"/>
          </a:p>
          <a:p>
            <a:endParaRPr lang="en-US" sz="2400" dirty="0"/>
          </a:p>
        </p:txBody>
      </p:sp>
      <p:pic>
        <p:nvPicPr>
          <p:cNvPr id="13313" name="Picture 1"/>
          <p:cNvPicPr>
            <a:picLocks noChangeAspect="1" noChangeArrowheads="1"/>
          </p:cNvPicPr>
          <p:nvPr/>
        </p:nvPicPr>
        <p:blipFill>
          <a:blip r:embed="rId2"/>
          <a:srcRect l="12669" t="66586" r="59421" b="5243"/>
          <a:stretch>
            <a:fillRect/>
          </a:stretch>
        </p:blipFill>
        <p:spPr bwMode="auto">
          <a:xfrm rot="792157">
            <a:off x="7779225" y="514068"/>
            <a:ext cx="3725839" cy="2180011"/>
          </a:xfrm>
          <a:prstGeom prst="rect">
            <a:avLst/>
          </a:prstGeom>
          <a:noFill/>
          <a:ln w="9525">
            <a:noFill/>
            <a:miter lim="800000"/>
            <a:headEnd/>
            <a:tailEnd/>
          </a:ln>
        </p:spPr>
      </p:pic>
      <p:pic>
        <p:nvPicPr>
          <p:cNvPr id="5" name="Picture 4" descr="vertigro-vertical-algae-array.jpg"/>
          <p:cNvPicPr>
            <a:picLocks noChangeAspect="1"/>
          </p:cNvPicPr>
          <p:nvPr/>
        </p:nvPicPr>
        <p:blipFill>
          <a:blip r:embed="rId3"/>
          <a:stretch>
            <a:fillRect/>
          </a:stretch>
        </p:blipFill>
        <p:spPr>
          <a:xfrm rot="20918992">
            <a:off x="6993619" y="4096611"/>
            <a:ext cx="4187842" cy="2207106"/>
          </a:xfrm>
          <a:prstGeom prst="rect">
            <a:avLst/>
          </a:prstGeom>
        </p:spPr>
      </p:pic>
    </p:spTree>
    <p:extLst>
      <p:ext uri="{BB962C8B-B14F-4D97-AF65-F5344CB8AC3E}">
        <p14:creationId xmlns:p14="http://schemas.microsoft.com/office/powerpoint/2010/main" val="96888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Ethanol Subsidies</a:t>
            </a:r>
            <a:endParaRPr lang="en-US" dirty="0"/>
          </a:p>
        </p:txBody>
      </p:sp>
      <p:sp>
        <p:nvSpPr>
          <p:cNvPr id="5" name="Content Placeholder 4"/>
          <p:cNvSpPr>
            <a:spLocks noGrp="1"/>
          </p:cNvSpPr>
          <p:nvPr>
            <p:ph idx="1"/>
          </p:nvPr>
        </p:nvSpPr>
        <p:spPr>
          <a:xfrm>
            <a:off x="677334" y="1538157"/>
            <a:ext cx="9621698" cy="3880773"/>
          </a:xfrm>
        </p:spPr>
        <p:txBody>
          <a:bodyPr>
            <a:noAutofit/>
          </a:bodyPr>
          <a:lstStyle/>
          <a:p>
            <a:r>
              <a:rPr lang="en-US" sz="3200" dirty="0" smtClean="0">
                <a:solidFill>
                  <a:schemeClr val="tx1"/>
                </a:solidFill>
              </a:rPr>
              <a:t>First subsidy: Energy Policy Act of 1978</a:t>
            </a:r>
          </a:p>
          <a:p>
            <a:r>
              <a:rPr lang="en-US" sz="3200" dirty="0" smtClean="0">
                <a:solidFill>
                  <a:schemeClr val="tx1"/>
                </a:solidFill>
              </a:rPr>
              <a:t>2004 – 2011 Volumetric Ethanol Excise Tax Credit </a:t>
            </a:r>
          </a:p>
          <a:p>
            <a:pPr lvl="1"/>
            <a:r>
              <a:rPr lang="en-US" sz="2800" dirty="0" smtClean="0">
                <a:solidFill>
                  <a:schemeClr val="tx1"/>
                </a:solidFill>
              </a:rPr>
              <a:t>45 cents per gallon</a:t>
            </a:r>
          </a:p>
          <a:p>
            <a:pPr lvl="1"/>
            <a:r>
              <a:rPr lang="en-US" sz="2800" dirty="0" smtClean="0">
                <a:solidFill>
                  <a:schemeClr val="tx1"/>
                </a:solidFill>
              </a:rPr>
              <a:t>$6 billion annually</a:t>
            </a:r>
          </a:p>
          <a:p>
            <a:r>
              <a:rPr lang="en-US" sz="3200" dirty="0" smtClean="0">
                <a:solidFill>
                  <a:schemeClr val="tx1"/>
                </a:solidFill>
              </a:rPr>
              <a:t>Renewable Fuel Standard</a:t>
            </a:r>
          </a:p>
          <a:p>
            <a:pPr lvl="1"/>
            <a:r>
              <a:rPr lang="en-US" sz="2800" dirty="0" smtClean="0">
                <a:solidFill>
                  <a:schemeClr val="tx1"/>
                </a:solidFill>
              </a:rPr>
              <a:t>Requires at least 10% ethanol to be blended into gasoline and diesel</a:t>
            </a:r>
          </a:p>
          <a:p>
            <a:pPr lvl="1"/>
            <a:endParaRPr lang="en-US" sz="2800" dirty="0">
              <a:solidFill>
                <a:schemeClr val="tx1"/>
              </a:solidFill>
            </a:endParaRPr>
          </a:p>
          <a:p>
            <a:pPr marL="457200" lvl="1" indent="0">
              <a:buNone/>
            </a:pPr>
            <a:endParaRPr lang="en-US" sz="2800" dirty="0" smtClean="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353736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the government can support ethanol…</a:t>
            </a:r>
            <a:endParaRPr lang="en-US" dirty="0"/>
          </a:p>
        </p:txBody>
      </p:sp>
      <p:sp>
        <p:nvSpPr>
          <p:cNvPr id="6" name="Title 1"/>
          <p:cNvSpPr txBox="1">
            <a:spLocks/>
          </p:cNvSpPr>
          <p:nvPr/>
        </p:nvSpPr>
        <p:spPr>
          <a:xfrm>
            <a:off x="2228228" y="310716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…why can’t they support algae?</a:t>
            </a:r>
            <a:endParaRPr lang="en-US" dirty="0"/>
          </a:p>
        </p:txBody>
      </p:sp>
    </p:spTree>
    <p:extLst>
      <p:ext uri="{BB962C8B-B14F-4D97-AF65-F5344CB8AC3E}">
        <p14:creationId xmlns:p14="http://schemas.microsoft.com/office/powerpoint/2010/main" val="23580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1 Accomplishments: Construction</a:t>
            </a:r>
            <a:endParaRPr lang="en-US" dirty="0"/>
          </a:p>
        </p:txBody>
      </p:sp>
      <p:sp>
        <p:nvSpPr>
          <p:cNvPr id="3" name="Content Placeholder 2"/>
          <p:cNvSpPr>
            <a:spLocks noGrp="1"/>
          </p:cNvSpPr>
          <p:nvPr>
            <p:ph idx="1"/>
          </p:nvPr>
        </p:nvSpPr>
        <p:spPr>
          <a:xfrm>
            <a:off x="258234" y="1454322"/>
            <a:ext cx="8596668" cy="3880773"/>
          </a:xfrm>
        </p:spPr>
        <p:txBody>
          <a:bodyPr>
            <a:normAutofit/>
          </a:bodyPr>
          <a:lstStyle/>
          <a:p>
            <a:r>
              <a:rPr lang="en-US" sz="2800" dirty="0"/>
              <a:t>Two Design of Experiment Reactors</a:t>
            </a:r>
          </a:p>
          <a:p>
            <a:pPr lvl="1"/>
            <a:r>
              <a:rPr lang="en-US" sz="2800" dirty="0"/>
              <a:t>3 Liter Light Partition Reactors</a:t>
            </a:r>
          </a:p>
          <a:p>
            <a:pPr lvl="1"/>
            <a:r>
              <a:rPr lang="en-US" sz="2800" dirty="0"/>
              <a:t>1 Liter Variable Nutrient Reactors </a:t>
            </a:r>
          </a:p>
          <a:p>
            <a:r>
              <a:rPr lang="en-US" sz="2800" dirty="0" smtClean="0"/>
              <a:t>A-Frame</a:t>
            </a:r>
          </a:p>
          <a:p>
            <a:pPr lvl="1"/>
            <a:r>
              <a:rPr lang="en-US" sz="2800" dirty="0" smtClean="0"/>
              <a:t>Sixteen, 20 liter Reactors</a:t>
            </a:r>
          </a:p>
        </p:txBody>
      </p:sp>
      <p:pic>
        <p:nvPicPr>
          <p:cNvPr id="1026" name="Picture 2" descr="P:\Harwood\Algae Rules\BioReactor\DSC01538.JPG"/>
          <p:cNvPicPr>
            <a:picLocks noChangeAspect="1" noChangeArrowheads="1"/>
          </p:cNvPicPr>
          <p:nvPr/>
        </p:nvPicPr>
        <p:blipFill>
          <a:blip r:embed="rId2" cstate="print"/>
          <a:srcRect/>
          <a:stretch>
            <a:fillRect/>
          </a:stretch>
        </p:blipFill>
        <p:spPr bwMode="auto">
          <a:xfrm>
            <a:off x="6534783" y="1261108"/>
            <a:ext cx="3793068" cy="2133601"/>
          </a:xfrm>
          <a:prstGeom prst="rect">
            <a:avLst/>
          </a:prstGeom>
          <a:noFill/>
        </p:spPr>
      </p:pic>
      <p:pic>
        <p:nvPicPr>
          <p:cNvPr id="1030" name="Picture 6" descr="P:\Harwood\Algae Rules\BioReactor\Presentation\DSC01742.JPG"/>
          <p:cNvPicPr>
            <a:picLocks noChangeAspect="1" noChangeArrowheads="1"/>
          </p:cNvPicPr>
          <p:nvPr/>
        </p:nvPicPr>
        <p:blipFill>
          <a:blip r:embed="rId3" cstate="print"/>
          <a:srcRect/>
          <a:stretch>
            <a:fillRect/>
          </a:stretch>
        </p:blipFill>
        <p:spPr bwMode="auto">
          <a:xfrm>
            <a:off x="3705432" y="4165808"/>
            <a:ext cx="2829351" cy="2829351"/>
          </a:xfrm>
          <a:prstGeom prst="rect">
            <a:avLst/>
          </a:prstGeom>
          <a:noFill/>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7467" y="3666903"/>
            <a:ext cx="3365446" cy="289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3459" y="2394158"/>
            <a:ext cx="231148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1467" y="320886"/>
            <a:ext cx="3010533" cy="40140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500"/>
                                        <p:tgtEl>
                                          <p:spTgt spid="1030"/>
                                        </p:tgtEl>
                                      </p:cBhvr>
                                    </p:animEffect>
                                    <p:set>
                                      <p:cBhvr>
                                        <p:cTn id="28" dur="1" fill="hold">
                                          <p:stCondLst>
                                            <p:cond delay="499"/>
                                          </p:stCondLst>
                                        </p:cTn>
                                        <p:tgtEl>
                                          <p:spTgt spid="103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027"/>
                                        </p:tgtEl>
                                      </p:cBhvr>
                                    </p:animEffect>
                                    <p:set>
                                      <p:cBhvr>
                                        <p:cTn id="31" dur="1" fill="hold">
                                          <p:stCondLst>
                                            <p:cond delay="499"/>
                                          </p:stCondLst>
                                        </p:cTn>
                                        <p:tgtEl>
                                          <p:spTgt spid="102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2: Lexus Eco Challenge</a:t>
            </a:r>
            <a:endParaRPr lang="en-US" dirty="0"/>
          </a:p>
        </p:txBody>
      </p:sp>
      <p:sp>
        <p:nvSpPr>
          <p:cNvPr id="3" name="Content Placeholder 2"/>
          <p:cNvSpPr>
            <a:spLocks noGrp="1"/>
          </p:cNvSpPr>
          <p:nvPr>
            <p:ph idx="1"/>
          </p:nvPr>
        </p:nvSpPr>
        <p:spPr>
          <a:xfrm>
            <a:off x="432840" y="1398589"/>
            <a:ext cx="10052280" cy="5047931"/>
          </a:xfrm>
        </p:spPr>
        <p:txBody>
          <a:bodyPr>
            <a:normAutofit/>
          </a:bodyPr>
          <a:lstStyle/>
          <a:p>
            <a:r>
              <a:rPr lang="en-US" sz="2800" dirty="0" smtClean="0">
                <a:solidFill>
                  <a:schemeClr val="tx1"/>
                </a:solidFill>
              </a:rPr>
              <a:t>Challenge 1: Air and Climate</a:t>
            </a:r>
          </a:p>
          <a:p>
            <a:r>
              <a:rPr lang="en-US" sz="2800" dirty="0">
                <a:solidFill>
                  <a:schemeClr val="tx1"/>
                </a:solidFill>
              </a:rPr>
              <a:t>Set up working relationship with college professors</a:t>
            </a:r>
          </a:p>
          <a:p>
            <a:r>
              <a:rPr lang="en-US" sz="2800" dirty="0" smtClean="0">
                <a:solidFill>
                  <a:schemeClr val="tx1"/>
                </a:solidFill>
              </a:rPr>
              <a:t>Completed </a:t>
            </a:r>
            <a:r>
              <a:rPr lang="en-US" sz="2800" dirty="0">
                <a:solidFill>
                  <a:schemeClr val="tx1"/>
                </a:solidFill>
              </a:rPr>
              <a:t>construction of original bioreactor designs</a:t>
            </a:r>
          </a:p>
          <a:p>
            <a:r>
              <a:rPr lang="en-US" sz="2800" dirty="0">
                <a:solidFill>
                  <a:schemeClr val="tx1"/>
                </a:solidFill>
              </a:rPr>
              <a:t>Bioreactor Premiere Night</a:t>
            </a:r>
          </a:p>
          <a:p>
            <a:pPr marL="457200" lvl="1" indent="0">
              <a:buNone/>
            </a:pPr>
            <a:endParaRPr lang="en-US" sz="2400" dirty="0"/>
          </a:p>
        </p:txBody>
      </p:sp>
      <p:pic>
        <p:nvPicPr>
          <p:cNvPr id="1026" name="Picture 2" descr="C:\Users\harwoods\Desktop\Nutri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612" y="4038600"/>
            <a:ext cx="177323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rwoods\Desktop\l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2693" y="3695700"/>
            <a:ext cx="19145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arwoods\Desktop\ra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793" y="3003550"/>
            <a:ext cx="3103563" cy="23304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harwoods\Desktop\extract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5431" y="4168775"/>
            <a:ext cx="3103563" cy="2330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harwoods\Desktop\process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6293" y="3005137"/>
            <a:ext cx="3352800" cy="23288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harwoods\Desktop\dry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9431" y="4507706"/>
            <a:ext cx="3352800" cy="20018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arwoods\Desktop\afram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5849" y="3749675"/>
            <a:ext cx="3103562" cy="233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93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1000"/>
                                        <p:tgtEl>
                                          <p:spTgt spid="1027"/>
                                        </p:tgtEl>
                                      </p:cBhvr>
                                    </p:animEffect>
                                  </p:childTnLst>
                                </p:cTn>
                              </p:par>
                              <p:par>
                                <p:cTn id="28" presetID="10" presetClass="exit" presetSubtype="0" fill="hold" nodeType="withEffect">
                                  <p:stCondLst>
                                    <p:cond delay="0"/>
                                  </p:stCondLst>
                                  <p:childTnLst>
                                    <p:animEffect transition="out" filter="fade">
                                      <p:cBhvr>
                                        <p:cTn id="29" dur="1000"/>
                                        <p:tgtEl>
                                          <p:spTgt spid="1026"/>
                                        </p:tgtEl>
                                      </p:cBhvr>
                                    </p:animEffect>
                                    <p:set>
                                      <p:cBhvr>
                                        <p:cTn id="30" dur="1" fill="hold">
                                          <p:stCondLst>
                                            <p:cond delay="999"/>
                                          </p:stCondLst>
                                        </p:cTn>
                                        <p:tgtEl>
                                          <p:spTgt spid="10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1000"/>
                                        <p:tgtEl>
                                          <p:spTgt spid="1027"/>
                                        </p:tgtEl>
                                      </p:cBhvr>
                                    </p:animEffect>
                                    <p:set>
                                      <p:cBhvr>
                                        <p:cTn id="37" dur="1" fill="hold">
                                          <p:stCondLst>
                                            <p:cond delay="999"/>
                                          </p:stCondLst>
                                        </p:cTn>
                                        <p:tgtEl>
                                          <p:spTgt spid="10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075"/>
                                        </p:tgtEl>
                                      </p:cBhvr>
                                    </p:animEffect>
                                    <p:set>
                                      <p:cBhvr>
                                        <p:cTn id="42" dur="1" fill="hold">
                                          <p:stCondLst>
                                            <p:cond delay="499"/>
                                          </p:stCondLst>
                                        </p:cTn>
                                        <p:tgtEl>
                                          <p:spTgt spid="3075"/>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fade">
                                      <p:cBhvr>
                                        <p:cTn id="45" dur="1000"/>
                                        <p:tgtEl>
                                          <p:spTgt spid="10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1000"/>
                                        <p:tgtEl>
                                          <p:spTgt spid="1028"/>
                                        </p:tgtEl>
                                      </p:cBhvr>
                                    </p:animEffect>
                                    <p:set>
                                      <p:cBhvr>
                                        <p:cTn id="50" dur="1" fill="hold">
                                          <p:stCondLst>
                                            <p:cond delay="999"/>
                                          </p:stCondLst>
                                        </p:cTn>
                                        <p:tgtEl>
                                          <p:spTgt spid="1028"/>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3074"/>
                                        </p:tgtEl>
                                        <p:attrNameLst>
                                          <p:attrName>style.visibility</p:attrName>
                                        </p:attrNameLst>
                                      </p:cBhvr>
                                      <p:to>
                                        <p:strVal val="visible"/>
                                      </p:to>
                                    </p:set>
                                    <p:animEffect transition="in" filter="fade">
                                      <p:cBhvr>
                                        <p:cTn id="53" dur="500"/>
                                        <p:tgtEl>
                                          <p:spTgt spid="307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3074"/>
                                        </p:tgtEl>
                                      </p:cBhvr>
                                    </p:animEffect>
                                    <p:set>
                                      <p:cBhvr>
                                        <p:cTn id="58" dur="1" fill="hold">
                                          <p:stCondLst>
                                            <p:cond delay="499"/>
                                          </p:stCondLst>
                                        </p:cTn>
                                        <p:tgtEl>
                                          <p:spTgt spid="3074"/>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1031"/>
                                        </p:tgtEl>
                                        <p:attrNameLst>
                                          <p:attrName>style.visibility</p:attrName>
                                        </p:attrNameLst>
                                      </p:cBhvr>
                                      <p:to>
                                        <p:strVal val="visible"/>
                                      </p:to>
                                    </p:set>
                                    <p:animEffect transition="in" filter="fade">
                                      <p:cBhvr>
                                        <p:cTn id="61" dur="1000"/>
                                        <p:tgtEl>
                                          <p:spTgt spid="10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1000"/>
                                        <p:tgtEl>
                                          <p:spTgt spid="1031"/>
                                        </p:tgtEl>
                                      </p:cBhvr>
                                    </p:animEffect>
                                    <p:set>
                                      <p:cBhvr>
                                        <p:cTn id="66" dur="1" fill="hold">
                                          <p:stCondLst>
                                            <p:cond delay="999"/>
                                          </p:stCondLst>
                                        </p:cTn>
                                        <p:tgtEl>
                                          <p:spTgt spid="1031"/>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1032"/>
                                        </p:tgtEl>
                                        <p:attrNameLst>
                                          <p:attrName>style.visibility</p:attrName>
                                        </p:attrNameLst>
                                      </p:cBhvr>
                                      <p:to>
                                        <p:strVal val="visible"/>
                                      </p:to>
                                    </p:set>
                                    <p:animEffect transition="in" filter="fade">
                                      <p:cBhvr>
                                        <p:cTn id="69" dur="1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2: Lexus Eco Challenge</a:t>
            </a:r>
            <a:endParaRPr lang="en-US" dirty="0"/>
          </a:p>
        </p:txBody>
      </p:sp>
      <p:sp>
        <p:nvSpPr>
          <p:cNvPr id="3" name="Content Placeholder 2"/>
          <p:cNvSpPr>
            <a:spLocks noGrp="1"/>
          </p:cNvSpPr>
          <p:nvPr>
            <p:ph idx="1"/>
          </p:nvPr>
        </p:nvSpPr>
        <p:spPr>
          <a:xfrm>
            <a:off x="432840" y="1398589"/>
            <a:ext cx="10052280" cy="5047931"/>
          </a:xfrm>
        </p:spPr>
        <p:txBody>
          <a:bodyPr>
            <a:normAutofit/>
          </a:bodyPr>
          <a:lstStyle/>
          <a:p>
            <a:pPr marL="0" indent="0">
              <a:buNone/>
            </a:pPr>
            <a:r>
              <a:rPr lang="en-US" sz="2800" dirty="0" smtClean="0">
                <a:solidFill>
                  <a:schemeClr val="tx1"/>
                </a:solidFill>
              </a:rPr>
              <a:t>As a result of our premier night</a:t>
            </a:r>
          </a:p>
          <a:p>
            <a:pPr marL="0" indent="0">
              <a:buNone/>
            </a:pPr>
            <a:endParaRPr lang="en-US" sz="2800" dirty="0" smtClean="0">
              <a:solidFill>
                <a:schemeClr val="tx1"/>
              </a:solidFill>
            </a:endParaRPr>
          </a:p>
          <a:p>
            <a:r>
              <a:rPr lang="en-US" sz="2800" dirty="0" smtClean="0">
                <a:solidFill>
                  <a:schemeClr val="tx1"/>
                </a:solidFill>
              </a:rPr>
              <a:t>Featured in 8 different articles in 5 different newspapers and publications</a:t>
            </a:r>
            <a:endParaRPr lang="en-US" sz="2800" dirty="0">
              <a:solidFill>
                <a:schemeClr val="tx1"/>
              </a:solidFill>
            </a:endParaRPr>
          </a:p>
          <a:p>
            <a:r>
              <a:rPr lang="en-US" sz="2800" dirty="0" smtClean="0">
                <a:solidFill>
                  <a:schemeClr val="tx1"/>
                </a:solidFill>
              </a:rPr>
              <a:t>Contacted and supported by 4 international biotechnology companies</a:t>
            </a:r>
          </a:p>
          <a:p>
            <a:pPr lvl="1"/>
            <a:r>
              <a:rPr lang="en-US" sz="2600" dirty="0" smtClean="0">
                <a:solidFill>
                  <a:schemeClr val="tx1"/>
                </a:solidFill>
              </a:rPr>
              <a:t>We may get a greenhouse!</a:t>
            </a:r>
          </a:p>
          <a:p>
            <a:r>
              <a:rPr lang="en-US" sz="2800" dirty="0" smtClean="0">
                <a:solidFill>
                  <a:schemeClr val="tx1"/>
                </a:solidFill>
              </a:rPr>
              <a:t>Reaching </a:t>
            </a:r>
            <a:r>
              <a:rPr lang="en-US" sz="2800" dirty="0">
                <a:solidFill>
                  <a:schemeClr val="tx1"/>
                </a:solidFill>
              </a:rPr>
              <a:t>out to other </a:t>
            </a:r>
            <a:r>
              <a:rPr lang="en-US" sz="2800" dirty="0" smtClean="0">
                <a:solidFill>
                  <a:schemeClr val="tx1"/>
                </a:solidFill>
              </a:rPr>
              <a:t>Schools</a:t>
            </a:r>
          </a:p>
          <a:p>
            <a:r>
              <a:rPr lang="en-US" sz="2800" b="1" dirty="0" smtClean="0">
                <a:solidFill>
                  <a:schemeClr val="tx1"/>
                </a:solidFill>
              </a:rPr>
              <a:t>First Place prize in East Coast Region</a:t>
            </a:r>
          </a:p>
          <a:p>
            <a:pPr lvl="1"/>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48304" y="1710637"/>
            <a:ext cx="10193867" cy="3880773"/>
          </a:xfrm>
        </p:spPr>
        <p:txBody>
          <a:bodyPr>
            <a:normAutofit/>
          </a:bodyPr>
          <a:lstStyle/>
          <a:p>
            <a:r>
              <a:rPr lang="en-US" sz="2400" dirty="0"/>
              <a:t>20,000 gallons sail with decommissioned Navy destroyer </a:t>
            </a:r>
          </a:p>
          <a:p>
            <a:r>
              <a:rPr lang="en-US" sz="2400" dirty="0" smtClean="0"/>
              <a:t>Five aircrafts successfully tested using biofuels</a:t>
            </a:r>
          </a:p>
          <a:p>
            <a:pPr lvl="1"/>
            <a:r>
              <a:rPr lang="en-US" sz="2000" dirty="0" smtClean="0"/>
              <a:t>F/18 E/F, MH-60S, F/A-18 D, MV-22, T-45 Goshawk</a:t>
            </a:r>
          </a:p>
          <a:p>
            <a:r>
              <a:rPr lang="en-US" sz="2400" dirty="0" smtClean="0"/>
              <a:t>50-50 blend of biofuels</a:t>
            </a:r>
          </a:p>
          <a:p>
            <a:pPr>
              <a:buNone/>
            </a:pPr>
            <a:endParaRPr lang="en-US" sz="2400" dirty="0" smtClean="0"/>
          </a:p>
          <a:p>
            <a:endParaRPr lang="en-US" sz="2400" dirty="0" smtClean="0"/>
          </a:p>
          <a:p>
            <a:endParaRPr lang="en-US" sz="2400" dirty="0" smtClean="0"/>
          </a:p>
          <a:p>
            <a:pPr lvl="1"/>
            <a:endParaRPr lang="en-US" sz="2000" dirty="0"/>
          </a:p>
        </p:txBody>
      </p:sp>
      <p:sp>
        <p:nvSpPr>
          <p:cNvPr id="5" name="Title 4"/>
          <p:cNvSpPr>
            <a:spLocks noGrp="1"/>
          </p:cNvSpPr>
          <p:nvPr>
            <p:ph type="title"/>
          </p:nvPr>
        </p:nvSpPr>
        <p:spPr>
          <a:xfrm>
            <a:off x="677334" y="261257"/>
            <a:ext cx="8596668" cy="1320800"/>
          </a:xfrm>
        </p:spPr>
        <p:txBody>
          <a:bodyPr>
            <a:normAutofit/>
          </a:bodyPr>
          <a:lstStyle/>
          <a:p>
            <a:r>
              <a:rPr lang="en-US" dirty="0" smtClean="0"/>
              <a:t>The Department of Defense:</a:t>
            </a:r>
            <a:br>
              <a:rPr lang="en-US" dirty="0" smtClean="0"/>
            </a:br>
            <a:r>
              <a:rPr lang="en-US" dirty="0" smtClean="0"/>
              <a:t>	Feasibility Studies</a:t>
            </a:r>
            <a:endParaRPr lang="en-US" dirty="0"/>
          </a:p>
        </p:txBody>
      </p:sp>
    </p:spTree>
    <p:extLst>
      <p:ext uri="{BB962C8B-B14F-4D97-AF65-F5344CB8AC3E}">
        <p14:creationId xmlns:p14="http://schemas.microsoft.com/office/powerpoint/2010/main" val="3722315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77" y="174171"/>
            <a:ext cx="8596668" cy="1320800"/>
          </a:xfrm>
        </p:spPr>
        <p:txBody>
          <a:bodyPr/>
          <a:lstStyle/>
          <a:p>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677334" y="1495561"/>
            <a:ext cx="10092266" cy="5415868"/>
          </a:xfrm>
        </p:spPr>
        <p:txBody>
          <a:bodyPr>
            <a:normAutofit/>
          </a:bodyPr>
          <a:lstStyle/>
          <a:p>
            <a:r>
              <a:rPr lang="en-US" sz="2400" dirty="0" smtClean="0"/>
              <a:t>$12 million on 450,000 gallons of fuel</a:t>
            </a:r>
          </a:p>
          <a:p>
            <a:r>
              <a:rPr lang="en-US" sz="2400" dirty="0" smtClean="0"/>
              <a:t>2009: DOE and DOA gave $100 million towards algae biofuels</a:t>
            </a:r>
          </a:p>
          <a:p>
            <a:r>
              <a:rPr lang="en-US" sz="2200" dirty="0" smtClean="0"/>
              <a:t>2010: DOD launched a public-private initiative in support of biofuel research- $44 million </a:t>
            </a:r>
          </a:p>
          <a:p>
            <a:r>
              <a:rPr lang="en-US" sz="2400" dirty="0" smtClean="0"/>
              <a:t>2012-2015: DOD plans to spend about $510 million</a:t>
            </a:r>
          </a:p>
          <a:p>
            <a:r>
              <a:rPr lang="en-US" sz="2400" dirty="0" smtClean="0"/>
              <a:t>2016: Navy investing $170 million a year into biodiesel fuel technologies</a:t>
            </a:r>
          </a:p>
          <a:p>
            <a:pPr lvl="1"/>
            <a:r>
              <a:rPr lang="en-US" sz="2000" dirty="0"/>
              <a:t>Predicts</a:t>
            </a:r>
            <a:r>
              <a:rPr lang="en-US" sz="2200" dirty="0" smtClean="0"/>
              <a:t> </a:t>
            </a:r>
            <a:r>
              <a:rPr lang="en-US" sz="2000" dirty="0" smtClean="0"/>
              <a:t>private sector to reduce biofuel costs to $4 per gallon</a:t>
            </a:r>
          </a:p>
          <a:p>
            <a:endParaRPr lang="en-US" sz="2400" dirty="0" smtClean="0"/>
          </a:p>
          <a:p>
            <a:endParaRPr lang="en-US" dirty="0"/>
          </a:p>
        </p:txBody>
      </p:sp>
      <p:sp>
        <p:nvSpPr>
          <p:cNvPr id="5" name="Title 4"/>
          <p:cNvSpPr txBox="1">
            <a:spLocks/>
          </p:cNvSpPr>
          <p:nvPr/>
        </p:nvSpPr>
        <p:spPr>
          <a:xfrm>
            <a:off x="677334" y="261257"/>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The Department of Defense:</a:t>
            </a:r>
            <a:br>
              <a:rPr lang="en-US" dirty="0" smtClean="0"/>
            </a:br>
            <a:r>
              <a:rPr lang="en-US" dirty="0" smtClean="0"/>
              <a:t>	</a:t>
            </a:r>
            <a:r>
              <a:rPr lang="en-US" dirty="0" smtClean="0">
                <a:sym typeface="Wingdings" pitchFamily="2" charset="2"/>
              </a:rPr>
              <a:t>Investments</a:t>
            </a:r>
            <a:endParaRPr lang="en-US" dirty="0"/>
          </a:p>
        </p:txBody>
      </p:sp>
    </p:spTree>
    <p:extLst>
      <p:ext uri="{BB962C8B-B14F-4D97-AF65-F5344CB8AC3E}">
        <p14:creationId xmlns:p14="http://schemas.microsoft.com/office/powerpoint/2010/main" val="3247272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05" y="188686"/>
            <a:ext cx="8596668" cy="1320800"/>
          </a:xfrm>
        </p:spPr>
        <p:txBody>
          <a:bodyPr/>
          <a:lstStyle/>
          <a:p>
            <a:r>
              <a:rPr lang="en-US" dirty="0" smtClean="0"/>
              <a:t>The Department of Defense:</a:t>
            </a:r>
            <a:br>
              <a:rPr lang="en-US" dirty="0" smtClean="0"/>
            </a:br>
            <a:r>
              <a:rPr lang="en-US" dirty="0" smtClean="0"/>
              <a:t>	</a:t>
            </a:r>
            <a:r>
              <a:rPr lang="en-US" dirty="0" smtClean="0">
                <a:sym typeface="Wingdings" pitchFamily="2" charset="2"/>
              </a:rPr>
              <a:t>Goals</a:t>
            </a:r>
            <a:endParaRPr lang="en-US" dirty="0"/>
          </a:p>
        </p:txBody>
      </p:sp>
      <p:sp>
        <p:nvSpPr>
          <p:cNvPr id="3" name="Content Placeholder 2"/>
          <p:cNvSpPr>
            <a:spLocks noGrp="1"/>
          </p:cNvSpPr>
          <p:nvPr>
            <p:ph idx="1"/>
          </p:nvPr>
        </p:nvSpPr>
        <p:spPr>
          <a:xfrm>
            <a:off x="641708" y="1316121"/>
            <a:ext cx="10046085" cy="4395910"/>
          </a:xfrm>
        </p:spPr>
        <p:txBody>
          <a:bodyPr>
            <a:normAutofit/>
          </a:bodyPr>
          <a:lstStyle/>
          <a:p>
            <a:r>
              <a:rPr lang="en-US" sz="2400" dirty="0" smtClean="0"/>
              <a:t>An </a:t>
            </a:r>
            <a:r>
              <a:rPr lang="en-US" sz="2400" dirty="0"/>
              <a:t>entire fleet running on alternative fuels by </a:t>
            </a:r>
            <a:r>
              <a:rPr lang="en-US" sz="2400" dirty="0" smtClean="0"/>
              <a:t>2016</a:t>
            </a:r>
          </a:p>
          <a:p>
            <a:r>
              <a:rPr lang="en-US" sz="2400" dirty="0" smtClean="0"/>
              <a:t>United </a:t>
            </a:r>
            <a:r>
              <a:rPr lang="en-US" sz="2400" dirty="0"/>
              <a:t>States Secretary of the Navy Raymond Mabus </a:t>
            </a:r>
          </a:p>
          <a:p>
            <a:pPr lvl="1"/>
            <a:r>
              <a:rPr lang="en-US" sz="2200" dirty="0" smtClean="0"/>
              <a:t>Jet and marine biofuels in 10-50% blends with petroleum</a:t>
            </a:r>
          </a:p>
          <a:p>
            <a:pPr lvl="1"/>
            <a:r>
              <a:rPr lang="en-US" sz="2200" dirty="0" smtClean="0"/>
              <a:t>Cut Navy’s oil usage in half by 2025</a:t>
            </a:r>
          </a:p>
          <a:p>
            <a:pPr lvl="1"/>
            <a:r>
              <a:rPr lang="en-US" sz="2200" dirty="0" smtClean="0"/>
              <a:t>Remove the DOD’s biggest vulnerability: relying on other nations for fuel</a:t>
            </a:r>
          </a:p>
          <a:p>
            <a:endParaRPr lang="en-US" dirty="0"/>
          </a:p>
        </p:txBody>
      </p:sp>
    </p:spTree>
    <p:extLst>
      <p:ext uri="{BB962C8B-B14F-4D97-AF65-F5344CB8AC3E}">
        <p14:creationId xmlns:p14="http://schemas.microsoft.com/office/powerpoint/2010/main" val="1352937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1 Accomplishments: Research</a:t>
            </a:r>
            <a:endParaRPr lang="en-US" dirty="0"/>
          </a:p>
        </p:txBody>
      </p:sp>
      <p:sp>
        <p:nvSpPr>
          <p:cNvPr id="3" name="Content Placeholder 2"/>
          <p:cNvSpPr>
            <a:spLocks noGrp="1"/>
          </p:cNvSpPr>
          <p:nvPr>
            <p:ph idx="1"/>
          </p:nvPr>
        </p:nvSpPr>
        <p:spPr>
          <a:xfrm>
            <a:off x="700213" y="1478000"/>
            <a:ext cx="9203645" cy="4349393"/>
          </a:xfrm>
        </p:spPr>
        <p:txBody>
          <a:bodyPr>
            <a:noAutofit/>
          </a:bodyPr>
          <a:lstStyle/>
          <a:p>
            <a:r>
              <a:rPr lang="en-US" sz="2800" dirty="0" smtClean="0"/>
              <a:t>Started as a research project</a:t>
            </a:r>
          </a:p>
          <a:p>
            <a:pPr lvl="1"/>
            <a:r>
              <a:rPr lang="en-US" sz="2400" dirty="0" smtClean="0"/>
              <a:t>Researched best renewable energy</a:t>
            </a:r>
          </a:p>
          <a:p>
            <a:pPr lvl="2"/>
            <a:r>
              <a:rPr lang="en-US" sz="2200" dirty="0" smtClean="0"/>
              <a:t>Solar</a:t>
            </a:r>
          </a:p>
          <a:p>
            <a:pPr lvl="2"/>
            <a:r>
              <a:rPr lang="en-US" sz="2200" dirty="0" smtClean="0"/>
              <a:t>Hydroelectric</a:t>
            </a:r>
          </a:p>
          <a:p>
            <a:pPr lvl="2"/>
            <a:r>
              <a:rPr lang="en-US" sz="2200" dirty="0" smtClean="0"/>
              <a:t>Geothermal</a:t>
            </a:r>
          </a:p>
          <a:p>
            <a:pPr lvl="2"/>
            <a:r>
              <a:rPr lang="en-US" sz="2200" dirty="0" smtClean="0"/>
              <a:t>Wind</a:t>
            </a:r>
          </a:p>
          <a:p>
            <a:pPr lvl="2"/>
            <a:r>
              <a:rPr lang="en-US" sz="2200" dirty="0" smtClean="0"/>
              <a:t>Biofuels</a:t>
            </a:r>
          </a:p>
          <a:p>
            <a:pPr lvl="3"/>
            <a:r>
              <a:rPr lang="en-US" sz="2000" dirty="0" smtClean="0"/>
              <a:t>Corn-based ethanol  </a:t>
            </a:r>
          </a:p>
          <a:p>
            <a:pPr lvl="3"/>
            <a:r>
              <a:rPr lang="en-US" sz="2000" dirty="0" smtClean="0"/>
              <a:t>Palm-based biodiesel </a:t>
            </a:r>
          </a:p>
          <a:p>
            <a:pPr lvl="3"/>
            <a:r>
              <a:rPr lang="en-US" sz="2000" b="1" dirty="0" smtClean="0"/>
              <a:t>Algae-based biofuel</a:t>
            </a:r>
          </a:p>
          <a:p>
            <a:pPr lvl="2"/>
            <a:endParaRPr lang="en-US" sz="2000" dirty="0" smtClean="0"/>
          </a:p>
          <a:p>
            <a:pPr>
              <a:buNone/>
            </a:pPr>
            <a:endParaRPr lang="en-US" sz="20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9366325" cy="1143000"/>
          </a:xfrm>
        </p:spPr>
        <p:txBody>
          <a:bodyPr/>
          <a:lstStyle/>
          <a:p>
            <a:r>
              <a:rPr lang="en-US" dirty="0" smtClean="0"/>
              <a:t>Biofuel Costs</a:t>
            </a:r>
            <a:endParaRPr lang="en-US" dirty="0"/>
          </a:p>
        </p:txBody>
      </p:sp>
      <p:sp>
        <p:nvSpPr>
          <p:cNvPr id="3" name="Content Placeholder 2"/>
          <p:cNvSpPr>
            <a:spLocks noGrp="1"/>
          </p:cNvSpPr>
          <p:nvPr>
            <p:ph idx="1"/>
          </p:nvPr>
        </p:nvSpPr>
        <p:spPr>
          <a:xfrm>
            <a:off x="639950" y="1645725"/>
            <a:ext cx="10972800" cy="4572000"/>
          </a:xfrm>
        </p:spPr>
        <p:txBody>
          <a:bodyPr>
            <a:normAutofit/>
          </a:bodyPr>
          <a:lstStyle/>
          <a:p>
            <a:r>
              <a:rPr lang="en-US" sz="2400" dirty="0" smtClean="0">
                <a:solidFill>
                  <a:schemeClr val="tx1"/>
                </a:solidFill>
              </a:rPr>
              <a:t>Automated systems for growing and harvesting</a:t>
            </a:r>
          </a:p>
          <a:p>
            <a:r>
              <a:rPr lang="en-US" sz="2400" dirty="0" smtClean="0">
                <a:solidFill>
                  <a:schemeClr val="tx1"/>
                </a:solidFill>
              </a:rPr>
              <a:t>Implementing Algae production with wastewater treatment</a:t>
            </a:r>
          </a:p>
          <a:p>
            <a:pPr lvl="1"/>
            <a:r>
              <a:rPr lang="en-US" sz="2200" dirty="0" smtClean="0">
                <a:solidFill>
                  <a:schemeClr val="tx1"/>
                </a:solidFill>
              </a:rPr>
              <a:t>Reduce water treatment costs by up to 70%</a:t>
            </a:r>
          </a:p>
          <a:p>
            <a:pPr lvl="1"/>
            <a:r>
              <a:rPr lang="en-US" sz="2200" dirty="0" smtClean="0">
                <a:solidFill>
                  <a:schemeClr val="tx1"/>
                </a:solidFill>
              </a:rPr>
              <a:t>Carbon sequestering </a:t>
            </a:r>
            <a:endParaRPr lang="en-US" sz="2400" dirty="0" smtClean="0">
              <a:solidFill>
                <a:schemeClr val="tx1"/>
              </a:solidFill>
            </a:endParaRPr>
          </a:p>
          <a:p>
            <a:r>
              <a:rPr lang="en-US" sz="2200" dirty="0" smtClean="0">
                <a:solidFill>
                  <a:schemeClr val="tx1"/>
                </a:solidFill>
              </a:rPr>
              <a:t>2009-2012: The cost the Pentagon paid per gallon dropped from $424 to $27</a:t>
            </a:r>
            <a:endParaRPr lang="en-US" sz="1800" dirty="0" smtClean="0">
              <a:solidFill>
                <a:schemeClr val="tx1"/>
              </a:solidFill>
            </a:endParaRPr>
          </a:p>
          <a:p>
            <a:pPr lvl="2"/>
            <a:endParaRPr lang="en-US" sz="1800" dirty="0">
              <a:solidFill>
                <a:schemeClr val="tx1"/>
              </a:solidFill>
            </a:endParaRPr>
          </a:p>
          <a:p>
            <a:pPr lvl="2"/>
            <a:endParaRPr lang="en-US" sz="1800" dirty="0" smtClean="0">
              <a:solidFill>
                <a:schemeClr val="tx1"/>
              </a:solidFill>
            </a:endParaRPr>
          </a:p>
          <a:p>
            <a:pPr lvl="1"/>
            <a:endParaRPr lang="en-US" sz="2000" dirty="0" smtClean="0">
              <a:solidFill>
                <a:schemeClr val="tx1"/>
              </a:solidFill>
            </a:endParaRPr>
          </a:p>
        </p:txBody>
      </p:sp>
    </p:spTree>
    <p:extLst>
      <p:ext uri="{BB962C8B-B14F-4D97-AF65-F5344CB8AC3E}">
        <p14:creationId xmlns:p14="http://schemas.microsoft.com/office/powerpoint/2010/main" val="3095045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29" y="437322"/>
            <a:ext cx="8596668" cy="1320800"/>
          </a:xfrm>
        </p:spPr>
        <p:txBody>
          <a:bodyPr/>
          <a:lstStyle/>
          <a:p>
            <a:r>
              <a:rPr lang="en-US" dirty="0" smtClean="0"/>
              <a:t>Year 2: Lexus Eco Challenge </a:t>
            </a:r>
            <a:endParaRPr lang="en-US" dirty="0"/>
          </a:p>
        </p:txBody>
      </p:sp>
      <p:sp>
        <p:nvSpPr>
          <p:cNvPr id="5" name="Content Placeholder 4"/>
          <p:cNvSpPr>
            <a:spLocks noGrp="1"/>
          </p:cNvSpPr>
          <p:nvPr>
            <p:ph sz="half" idx="1"/>
          </p:nvPr>
        </p:nvSpPr>
        <p:spPr>
          <a:xfrm>
            <a:off x="253265" y="1391476"/>
            <a:ext cx="11262875" cy="5445071"/>
          </a:xfrm>
        </p:spPr>
        <p:txBody>
          <a:bodyPr>
            <a:normAutofit/>
          </a:bodyPr>
          <a:lstStyle/>
          <a:p>
            <a:r>
              <a:rPr lang="en-US" sz="2400" dirty="0"/>
              <a:t>Challenge 2: Final Challenge</a:t>
            </a:r>
          </a:p>
          <a:p>
            <a:pPr lvl="1"/>
            <a:r>
              <a:rPr lang="en-US" sz="2000" dirty="0" smtClean="0"/>
              <a:t>Finalists </a:t>
            </a:r>
            <a:r>
              <a:rPr lang="en-US" sz="2000" dirty="0"/>
              <a:t>form Challenge 1 compete for Grand </a:t>
            </a:r>
            <a:r>
              <a:rPr lang="en-US" sz="2000" dirty="0" smtClean="0"/>
              <a:t>Prize</a:t>
            </a:r>
          </a:p>
          <a:p>
            <a:pPr lvl="1"/>
            <a:r>
              <a:rPr lang="en-US" sz="2000" dirty="0" smtClean="0"/>
              <a:t>One of 16 High School teams in the country </a:t>
            </a:r>
            <a:endParaRPr lang="en-US" sz="2000" dirty="0"/>
          </a:p>
          <a:p>
            <a:pPr lvl="1"/>
            <a:r>
              <a:rPr lang="en-US" sz="2000" dirty="0" smtClean="0"/>
              <a:t>Goal: Educate the world about our research on algae based biofuels </a:t>
            </a:r>
          </a:p>
          <a:p>
            <a:pPr lvl="1"/>
            <a:r>
              <a:rPr lang="en-US" sz="2000" dirty="0" smtClean="0"/>
              <a:t>1,500 emails sent to high school science teachers in all 50 states</a:t>
            </a:r>
          </a:p>
          <a:p>
            <a:pPr lvl="1"/>
            <a:r>
              <a:rPr lang="en-US" sz="2000" dirty="0" smtClean="0"/>
              <a:t>Sent emails to high school science teachers in 10 different countries on 6 continents </a:t>
            </a:r>
          </a:p>
          <a:p>
            <a:pPr lvl="1"/>
            <a:r>
              <a:rPr lang="en-US" sz="2000" dirty="0" smtClean="0"/>
              <a:t>Sent over 45 press releases to over 20 news organizations</a:t>
            </a:r>
          </a:p>
          <a:p>
            <a:pPr lvl="1"/>
            <a:r>
              <a:rPr lang="en-US" sz="2000" dirty="0" smtClean="0"/>
              <a:t>Sent emails to every Pennsylvania State senator and representative</a:t>
            </a:r>
          </a:p>
          <a:p>
            <a:pPr lvl="1"/>
            <a:r>
              <a:rPr lang="en-US" sz="2000" dirty="0" smtClean="0"/>
              <a:t>Sent emails to senators and representatives in neighboring states </a:t>
            </a:r>
          </a:p>
          <a:p>
            <a:pPr lvl="1"/>
            <a:r>
              <a:rPr lang="en-US" sz="2000" dirty="0" smtClean="0"/>
              <a:t>Reached out to numerous environmentally friendly celebrities </a:t>
            </a:r>
          </a:p>
          <a:p>
            <a:pPr lvl="1"/>
            <a:r>
              <a:rPr lang="en-US" sz="1800" dirty="0" smtClean="0"/>
              <a:t>Presented research to state representatives and senators in Harrisburg, PA</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New Objectives</a:t>
            </a:r>
            <a:br>
              <a:rPr lang="en-US" dirty="0" smtClean="0"/>
            </a:br>
            <a:r>
              <a:rPr lang="en-US" dirty="0" smtClean="0"/>
              <a:t>	1. Water Chemistry</a:t>
            </a:r>
            <a:endParaRPr lang="en-US" dirty="0"/>
          </a:p>
        </p:txBody>
      </p:sp>
      <p:sp>
        <p:nvSpPr>
          <p:cNvPr id="3" name="Content Placeholder 2"/>
          <p:cNvSpPr>
            <a:spLocks noGrp="1"/>
          </p:cNvSpPr>
          <p:nvPr>
            <p:ph idx="1"/>
          </p:nvPr>
        </p:nvSpPr>
        <p:spPr>
          <a:xfrm>
            <a:off x="534572" y="1837039"/>
            <a:ext cx="8753498" cy="4169873"/>
          </a:xfrm>
        </p:spPr>
        <p:txBody>
          <a:bodyPr>
            <a:normAutofit/>
          </a:bodyPr>
          <a:lstStyle/>
          <a:p>
            <a:r>
              <a:rPr lang="en-US" sz="2800" dirty="0" smtClean="0">
                <a:solidFill>
                  <a:schemeClr val="tx1"/>
                </a:solidFill>
              </a:rPr>
              <a:t>The Nitrogen cycle</a:t>
            </a:r>
          </a:p>
          <a:p>
            <a:pPr lvl="1"/>
            <a:r>
              <a:rPr lang="en-US" sz="2000" dirty="0" smtClean="0">
                <a:solidFill>
                  <a:schemeClr val="tx1"/>
                </a:solidFill>
              </a:rPr>
              <a:t>A lack of nitrifying bacteria</a:t>
            </a:r>
          </a:p>
          <a:p>
            <a:pPr lvl="1"/>
            <a:r>
              <a:rPr lang="en-US" sz="2000" dirty="0" smtClean="0">
                <a:solidFill>
                  <a:schemeClr val="tx1"/>
                </a:solidFill>
              </a:rPr>
              <a:t>High mortality rate of life in our bio-reactor </a:t>
            </a:r>
          </a:p>
          <a:p>
            <a:r>
              <a:rPr lang="en-US" sz="2600" dirty="0" smtClean="0">
                <a:solidFill>
                  <a:schemeClr val="tx1"/>
                </a:solidFill>
              </a:rPr>
              <a:t>Nitrogen Cycle Correction Process</a:t>
            </a:r>
          </a:p>
          <a:p>
            <a:pPr lvl="1"/>
            <a:r>
              <a:rPr lang="en-US" sz="2400" dirty="0" smtClean="0">
                <a:solidFill>
                  <a:schemeClr val="tx1"/>
                </a:solidFill>
              </a:rPr>
              <a:t>pH                     5</a:t>
            </a:r>
          </a:p>
          <a:p>
            <a:pPr lvl="1"/>
            <a:r>
              <a:rPr lang="en-US" sz="2400" dirty="0" smtClean="0">
                <a:solidFill>
                  <a:schemeClr val="tx1"/>
                </a:solidFill>
              </a:rPr>
              <a:t>Ammonia         +12 (mg/L)</a:t>
            </a:r>
          </a:p>
          <a:p>
            <a:pPr lvl="1"/>
            <a:r>
              <a:rPr lang="en-US" sz="2400" dirty="0" smtClean="0">
                <a:solidFill>
                  <a:schemeClr val="tx1"/>
                </a:solidFill>
              </a:rPr>
              <a:t>Nitrate             .25 (mg/L) </a:t>
            </a:r>
          </a:p>
          <a:p>
            <a:pPr lvl="1"/>
            <a:r>
              <a:rPr lang="en-US" sz="2400" dirty="0" smtClean="0">
                <a:solidFill>
                  <a:schemeClr val="tx1"/>
                </a:solidFill>
              </a:rPr>
              <a:t>Phosphate        +12 (mg/L)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6726" y="3768521"/>
            <a:ext cx="4975274" cy="305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223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New Objectives</a:t>
            </a:r>
            <a:br>
              <a:rPr lang="en-US" dirty="0" smtClean="0"/>
            </a:br>
            <a:r>
              <a:rPr lang="en-US" dirty="0"/>
              <a:t>	</a:t>
            </a:r>
            <a:r>
              <a:rPr lang="en-US" dirty="0" smtClean="0"/>
              <a:t>2. Oil Extraction Techniques </a:t>
            </a:r>
            <a:endParaRPr lang="en-US" dirty="0"/>
          </a:p>
        </p:txBody>
      </p:sp>
      <p:sp>
        <p:nvSpPr>
          <p:cNvPr id="3" name="Content Placeholder 2"/>
          <p:cNvSpPr>
            <a:spLocks noGrp="1"/>
          </p:cNvSpPr>
          <p:nvPr>
            <p:ph idx="1"/>
          </p:nvPr>
        </p:nvSpPr>
        <p:spPr>
          <a:xfrm>
            <a:off x="703385" y="2166425"/>
            <a:ext cx="10692618" cy="4373581"/>
          </a:xfrm>
        </p:spPr>
        <p:txBody>
          <a:bodyPr>
            <a:normAutofit/>
          </a:bodyPr>
          <a:lstStyle/>
          <a:p>
            <a:pPr marL="0" indent="0">
              <a:buNone/>
            </a:pPr>
            <a:r>
              <a:rPr lang="en-US" sz="2400" dirty="0">
                <a:solidFill>
                  <a:schemeClr val="tx1"/>
                </a:solidFill>
              </a:rPr>
              <a:t>Supercritical Fluid Extraction</a:t>
            </a:r>
          </a:p>
          <a:p>
            <a:r>
              <a:rPr lang="en-US" sz="2400" dirty="0" smtClean="0">
                <a:solidFill>
                  <a:schemeClr val="tx1"/>
                </a:solidFill>
              </a:rPr>
              <a:t>Supercritical fluids effuse through solids like a gas, dissolve materials like a liquid</a:t>
            </a:r>
          </a:p>
          <a:p>
            <a:pPr lvl="1"/>
            <a:r>
              <a:rPr lang="en-US" sz="2000" dirty="0" smtClean="0">
                <a:solidFill>
                  <a:schemeClr val="tx1"/>
                </a:solidFill>
              </a:rPr>
              <a:t>Made by heating and applying pressure to a liquid or gas </a:t>
            </a:r>
          </a:p>
          <a:p>
            <a:pPr lvl="1"/>
            <a:r>
              <a:rPr lang="en-US" sz="2000" dirty="0" smtClean="0">
                <a:solidFill>
                  <a:schemeClr val="tx1"/>
                </a:solidFill>
              </a:rPr>
              <a:t>Common supercritical fluids: water and carbon dioxide</a:t>
            </a:r>
          </a:p>
          <a:p>
            <a:r>
              <a:rPr lang="en-US" sz="2400" dirty="0" smtClean="0">
                <a:solidFill>
                  <a:schemeClr val="tx1"/>
                </a:solidFill>
              </a:rPr>
              <a:t>Extraction Procedure</a:t>
            </a:r>
          </a:p>
          <a:p>
            <a:pPr lvl="1"/>
            <a:r>
              <a:rPr lang="en-US" sz="2000" dirty="0" smtClean="0">
                <a:solidFill>
                  <a:schemeClr val="tx1"/>
                </a:solidFill>
              </a:rPr>
              <a:t>Pass supercritical fluid through </a:t>
            </a:r>
            <a:r>
              <a:rPr lang="en-US" sz="2000" dirty="0">
                <a:solidFill>
                  <a:schemeClr val="tx1"/>
                </a:solidFill>
              </a:rPr>
              <a:t>a</a:t>
            </a:r>
            <a:r>
              <a:rPr lang="en-US" sz="2000" dirty="0" smtClean="0">
                <a:solidFill>
                  <a:schemeClr val="tx1"/>
                </a:solidFill>
              </a:rPr>
              <a:t>lgae cells at appropriate temperature and pressure</a:t>
            </a:r>
          </a:p>
          <a:p>
            <a:pPr lvl="1"/>
            <a:r>
              <a:rPr lang="en-US" sz="2000" dirty="0" smtClean="0">
                <a:solidFill>
                  <a:schemeClr val="tx1"/>
                </a:solidFill>
              </a:rPr>
              <a:t>Lipid oils diffuse out of the cells with the help of the supercritical fluid solvent</a:t>
            </a:r>
          </a:p>
          <a:p>
            <a:pPr lvl="1"/>
            <a:r>
              <a:rPr lang="en-US" sz="2000" dirty="0" smtClean="0">
                <a:solidFill>
                  <a:schemeClr val="tx1"/>
                </a:solidFill>
              </a:rPr>
              <a:t>Separate oils from supercritical fluid</a:t>
            </a:r>
          </a:p>
        </p:txBody>
      </p:sp>
    </p:spTree>
    <p:extLst>
      <p:ext uri="{BB962C8B-B14F-4D97-AF65-F5344CB8AC3E}">
        <p14:creationId xmlns:p14="http://schemas.microsoft.com/office/powerpoint/2010/main" val="197591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451" y="1969474"/>
            <a:ext cx="10537874" cy="4552932"/>
          </a:xfrm>
        </p:spPr>
        <p:txBody>
          <a:bodyPr>
            <a:noAutofit/>
          </a:bodyPr>
          <a:lstStyle/>
          <a:p>
            <a:pPr marL="0" indent="0">
              <a:buNone/>
            </a:pPr>
            <a:r>
              <a:rPr lang="en-US" sz="2400" dirty="0">
                <a:solidFill>
                  <a:schemeClr val="tx1"/>
                </a:solidFill>
              </a:rPr>
              <a:t>Osmotic Shock</a:t>
            </a:r>
          </a:p>
          <a:p>
            <a:r>
              <a:rPr lang="en-US" sz="2400" dirty="0" smtClean="0">
                <a:solidFill>
                  <a:schemeClr val="tx1"/>
                </a:solidFill>
              </a:rPr>
              <a:t>Osmosis </a:t>
            </a:r>
            <a:r>
              <a:rPr lang="en-US" sz="2400" dirty="0">
                <a:solidFill>
                  <a:schemeClr val="tx1"/>
                </a:solidFill>
              </a:rPr>
              <a:t>– the movement of solvent molecules across a semipermeable membrane down a concentration </a:t>
            </a:r>
            <a:r>
              <a:rPr lang="en-US" sz="2400" dirty="0" smtClean="0">
                <a:solidFill>
                  <a:schemeClr val="tx1"/>
                </a:solidFill>
              </a:rPr>
              <a:t>gradient</a:t>
            </a:r>
          </a:p>
          <a:p>
            <a:r>
              <a:rPr lang="en-US" sz="2400" dirty="0" smtClean="0">
                <a:solidFill>
                  <a:schemeClr val="tx1"/>
                </a:solidFill>
              </a:rPr>
              <a:t>Involves sudden changes in the solute concentration of the environment around a cell</a:t>
            </a:r>
          </a:p>
          <a:p>
            <a:pPr lvl="1"/>
            <a:r>
              <a:rPr lang="en-US" sz="2000" dirty="0" smtClean="0">
                <a:solidFill>
                  <a:schemeClr val="tx1"/>
                </a:solidFill>
              </a:rPr>
              <a:t>Hypotonic Solution</a:t>
            </a:r>
          </a:p>
          <a:p>
            <a:pPr lvl="2"/>
            <a:r>
              <a:rPr lang="en-US" sz="1800" dirty="0" smtClean="0">
                <a:solidFill>
                  <a:schemeClr val="tx1"/>
                </a:solidFill>
              </a:rPr>
              <a:t>Water overfills cell, cell membrane bursts</a:t>
            </a:r>
          </a:p>
          <a:p>
            <a:pPr lvl="2"/>
            <a:r>
              <a:rPr lang="en-US" sz="1800" dirty="0" smtClean="0">
                <a:solidFill>
                  <a:schemeClr val="tx1"/>
                </a:solidFill>
              </a:rPr>
              <a:t>Releases oil, which can be collected</a:t>
            </a:r>
          </a:p>
          <a:p>
            <a:pPr lvl="2"/>
            <a:endParaRPr lang="en-US" sz="1800" dirty="0">
              <a:solidFill>
                <a:schemeClr val="tx1"/>
              </a:solidFill>
            </a:endParaRPr>
          </a:p>
        </p:txBody>
      </p:sp>
      <p:sp>
        <p:nvSpPr>
          <p:cNvPr id="7" name="Title 1"/>
          <p:cNvSpPr>
            <a:spLocks noGrp="1"/>
          </p:cNvSpPr>
          <p:nvPr>
            <p:ph type="title"/>
          </p:nvPr>
        </p:nvSpPr>
        <p:spPr/>
        <p:txBody>
          <a:bodyPr/>
          <a:lstStyle/>
          <a:p>
            <a:r>
              <a:rPr lang="en-US" dirty="0" smtClean="0"/>
              <a:t>Three New Objectives</a:t>
            </a:r>
            <a:br>
              <a:rPr lang="en-US" dirty="0" smtClean="0"/>
            </a:br>
            <a:r>
              <a:rPr lang="en-US" dirty="0"/>
              <a:t>	</a:t>
            </a:r>
            <a:r>
              <a:rPr lang="en-US" dirty="0" smtClean="0"/>
              <a:t>2. Oil Extraction Techniques </a:t>
            </a:r>
            <a:endParaRPr lang="en-US" dirty="0"/>
          </a:p>
        </p:txBody>
      </p:sp>
    </p:spTree>
    <p:extLst>
      <p:ext uri="{BB962C8B-B14F-4D97-AF65-F5344CB8AC3E}">
        <p14:creationId xmlns:p14="http://schemas.microsoft.com/office/powerpoint/2010/main" val="4134210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5" y="2057348"/>
            <a:ext cx="11011988" cy="4121384"/>
          </a:xfrm>
        </p:spPr>
        <p:txBody>
          <a:bodyPr>
            <a:normAutofit/>
          </a:bodyPr>
          <a:lstStyle/>
          <a:p>
            <a:pPr marL="0" indent="0">
              <a:buNone/>
            </a:pPr>
            <a:r>
              <a:rPr lang="en-US" sz="2400" dirty="0">
                <a:solidFill>
                  <a:schemeClr val="tx1"/>
                </a:solidFill>
              </a:rPr>
              <a:t>Ultrasonic </a:t>
            </a:r>
            <a:r>
              <a:rPr lang="en-US" sz="2400" dirty="0" smtClean="0">
                <a:solidFill>
                  <a:schemeClr val="tx1"/>
                </a:solidFill>
              </a:rPr>
              <a:t>Pulsation</a:t>
            </a:r>
          </a:p>
          <a:p>
            <a:r>
              <a:rPr lang="en-US" sz="2400" dirty="0" smtClean="0">
                <a:solidFill>
                  <a:schemeClr val="tx1"/>
                </a:solidFill>
              </a:rPr>
              <a:t>Uses ultrasonic waves to break open cell walls and cell membranes</a:t>
            </a:r>
          </a:p>
          <a:p>
            <a:pPr lvl="1"/>
            <a:r>
              <a:rPr lang="en-US" sz="2000" dirty="0" smtClean="0">
                <a:solidFill>
                  <a:schemeClr val="tx1"/>
                </a:solidFill>
              </a:rPr>
              <a:t>Certain frequencies of sound interact with liquids in the cells</a:t>
            </a:r>
          </a:p>
          <a:p>
            <a:pPr lvl="1"/>
            <a:r>
              <a:rPr lang="en-US" sz="2000" dirty="0" smtClean="0">
                <a:solidFill>
                  <a:schemeClr val="tx1"/>
                </a:solidFill>
              </a:rPr>
              <a:t>Alternating high and low pressure waves cause cavities to rapidly form and implode in pulses</a:t>
            </a:r>
          </a:p>
          <a:p>
            <a:pPr lvl="1"/>
            <a:r>
              <a:rPr lang="en-US" sz="2000" dirty="0" smtClean="0">
                <a:solidFill>
                  <a:schemeClr val="tx1"/>
                </a:solidFill>
              </a:rPr>
              <a:t>These implosions create high speed liquid jets that break cell walls and cell membranes</a:t>
            </a:r>
          </a:p>
          <a:p>
            <a:r>
              <a:rPr lang="en-US" sz="2400" dirty="0" smtClean="0">
                <a:solidFill>
                  <a:schemeClr val="tx1"/>
                </a:solidFill>
              </a:rPr>
              <a:t>Once the walls and membranes are broken, oil can be extracted </a:t>
            </a:r>
            <a:endParaRPr lang="en-US" sz="2400" dirty="0">
              <a:solidFill>
                <a:schemeClr val="tx1"/>
              </a:solidFill>
            </a:endParaRPr>
          </a:p>
        </p:txBody>
      </p:sp>
      <p:sp>
        <p:nvSpPr>
          <p:cNvPr id="7" name="Title 1"/>
          <p:cNvSpPr>
            <a:spLocks noGrp="1"/>
          </p:cNvSpPr>
          <p:nvPr>
            <p:ph type="title"/>
          </p:nvPr>
        </p:nvSpPr>
        <p:spPr/>
        <p:txBody>
          <a:bodyPr/>
          <a:lstStyle/>
          <a:p>
            <a:r>
              <a:rPr lang="en-US" dirty="0" smtClean="0"/>
              <a:t>Three New Objectives</a:t>
            </a:r>
            <a:br>
              <a:rPr lang="en-US" dirty="0" smtClean="0"/>
            </a:br>
            <a:r>
              <a:rPr lang="en-US" dirty="0"/>
              <a:t>	</a:t>
            </a:r>
            <a:r>
              <a:rPr lang="en-US" dirty="0" smtClean="0"/>
              <a:t>2. Oil Extraction Techniques </a:t>
            </a:r>
            <a:endParaRPr lang="en-US" dirty="0"/>
          </a:p>
        </p:txBody>
      </p:sp>
    </p:spTree>
    <p:extLst>
      <p:ext uri="{BB962C8B-B14F-4D97-AF65-F5344CB8AC3E}">
        <p14:creationId xmlns:p14="http://schemas.microsoft.com/office/powerpoint/2010/main" val="3576986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2011681"/>
            <a:ext cx="8767114" cy="4029682"/>
          </a:xfrm>
        </p:spPr>
        <p:txBody>
          <a:bodyPr/>
          <a:lstStyle/>
          <a:p>
            <a:r>
              <a:rPr lang="en-US" sz="2400" dirty="0" smtClean="0"/>
              <a:t>Many strains are viable, but some perform better than others</a:t>
            </a:r>
          </a:p>
          <a:p>
            <a:r>
              <a:rPr lang="en-US" sz="2400" dirty="0" smtClean="0"/>
              <a:t>High oil content is usually coupled with slower growth</a:t>
            </a:r>
          </a:p>
          <a:p>
            <a:r>
              <a:rPr lang="en-US" sz="2400" dirty="0" smtClean="0"/>
              <a:t>Nutrient altering may lead to increased lipid content, but may have adverse effects</a:t>
            </a:r>
          </a:p>
          <a:p>
            <a:r>
              <a:rPr lang="en-US" sz="2400" dirty="0" smtClean="0"/>
              <a:t>Marine strains are also viable but would require water transport</a:t>
            </a:r>
          </a:p>
          <a:p>
            <a:endParaRPr lang="en-US" dirty="0"/>
          </a:p>
        </p:txBody>
      </p:sp>
      <p:sp>
        <p:nvSpPr>
          <p:cNvPr id="4" name="Title 1"/>
          <p:cNvSpPr>
            <a:spLocks noGrp="1"/>
          </p:cNvSpPr>
          <p:nvPr>
            <p:ph type="title"/>
          </p:nvPr>
        </p:nvSpPr>
        <p:spPr/>
        <p:txBody>
          <a:bodyPr/>
          <a:lstStyle/>
          <a:p>
            <a:r>
              <a:rPr lang="en-US" dirty="0" smtClean="0"/>
              <a:t>Three New Objectives</a:t>
            </a:r>
            <a:br>
              <a:rPr lang="en-US" dirty="0" smtClean="0"/>
            </a:br>
            <a:r>
              <a:rPr lang="en-US" dirty="0"/>
              <a:t>	</a:t>
            </a:r>
            <a:r>
              <a:rPr lang="en-US" dirty="0" smtClean="0"/>
              <a:t>3. Algae Strain Selection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785" y="1834227"/>
            <a:ext cx="8596668" cy="3880773"/>
          </a:xfrm>
        </p:spPr>
        <p:txBody>
          <a:bodyPr>
            <a:normAutofit/>
          </a:bodyPr>
          <a:lstStyle/>
          <a:p>
            <a:pPr marL="0" indent="0">
              <a:buNone/>
            </a:pPr>
            <a:r>
              <a:rPr lang="en-US" sz="2400" dirty="0"/>
              <a:t>Chlorella Vulgaris</a:t>
            </a:r>
          </a:p>
          <a:p>
            <a:r>
              <a:rPr lang="en-US" sz="2000" dirty="0" smtClean="0"/>
              <a:t>Derived from the Latin “</a:t>
            </a:r>
            <a:r>
              <a:rPr lang="en-US" sz="2000" dirty="0" err="1" smtClean="0"/>
              <a:t>Chloros</a:t>
            </a:r>
            <a:r>
              <a:rPr lang="en-US" sz="2000" dirty="0" smtClean="0"/>
              <a:t>” (green) and “Ella” (Small)</a:t>
            </a:r>
          </a:p>
          <a:p>
            <a:r>
              <a:rPr lang="en-US" sz="2000" dirty="0" smtClean="0"/>
              <a:t>About 20% lipids, 45% Protein</a:t>
            </a:r>
          </a:p>
          <a:p>
            <a:r>
              <a:rPr lang="en-US" sz="2000" dirty="0" smtClean="0"/>
              <a:t>High growth rate makes up for average lipid content</a:t>
            </a:r>
          </a:p>
          <a:p>
            <a:r>
              <a:rPr lang="en-US" sz="2000" dirty="0" smtClean="0"/>
              <a:t>Up to 40% lipids can be obtained from nutrient deprivation</a:t>
            </a:r>
          </a:p>
          <a:p>
            <a:r>
              <a:rPr lang="en-US" sz="2000" dirty="0" smtClean="0"/>
              <a:t>A doubling time of about 2 days on average</a:t>
            </a:r>
          </a:p>
          <a:p>
            <a:r>
              <a:rPr lang="en-US" sz="2000" dirty="0" smtClean="0"/>
              <a:t>Other species of Chlorella are also viable for biodiesel production</a:t>
            </a:r>
          </a:p>
          <a:p>
            <a:endParaRPr lang="en-US" sz="2000" dirty="0" smtClean="0"/>
          </a:p>
          <a:p>
            <a:endParaRPr lang="en-US" sz="2000" dirty="0"/>
          </a:p>
        </p:txBody>
      </p:sp>
      <p:pic>
        <p:nvPicPr>
          <p:cNvPr id="10242" name="Picture 2" descr="http://www.biotek.com/assets/tech_resources/10927/figure1.jpg"/>
          <p:cNvPicPr>
            <a:picLocks noChangeAspect="1" noChangeArrowheads="1"/>
          </p:cNvPicPr>
          <p:nvPr/>
        </p:nvPicPr>
        <p:blipFill>
          <a:blip r:embed="rId2" cstate="print"/>
          <a:srcRect/>
          <a:stretch>
            <a:fillRect/>
          </a:stretch>
        </p:blipFill>
        <p:spPr bwMode="auto">
          <a:xfrm>
            <a:off x="7981646" y="4931764"/>
            <a:ext cx="4210353" cy="1926237"/>
          </a:xfrm>
          <a:prstGeom prst="rect">
            <a:avLst/>
          </a:prstGeom>
          <a:noFill/>
        </p:spPr>
      </p:pic>
      <p:sp>
        <p:nvSpPr>
          <p:cNvPr id="6" name="Title 1"/>
          <p:cNvSpPr>
            <a:spLocks noGrp="1"/>
          </p:cNvSpPr>
          <p:nvPr>
            <p:ph type="title"/>
          </p:nvPr>
        </p:nvSpPr>
        <p:spPr/>
        <p:txBody>
          <a:bodyPr/>
          <a:lstStyle/>
          <a:p>
            <a:r>
              <a:rPr lang="en-US" dirty="0" smtClean="0"/>
              <a:t>Three New Objectives</a:t>
            </a:r>
            <a:br>
              <a:rPr lang="en-US" dirty="0" smtClean="0"/>
            </a:br>
            <a:r>
              <a:rPr lang="en-US" dirty="0"/>
              <a:t>	</a:t>
            </a:r>
            <a:r>
              <a:rPr lang="en-US" dirty="0" smtClean="0"/>
              <a:t>3. Algae Strain Selection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err="1"/>
              <a:t>Tetraselmis</a:t>
            </a:r>
            <a:r>
              <a:rPr lang="en-US" sz="2800" dirty="0"/>
              <a:t> </a:t>
            </a:r>
            <a:r>
              <a:rPr lang="en-US" sz="2800" dirty="0" smtClean="0"/>
              <a:t>S.</a:t>
            </a:r>
            <a:endParaRPr lang="en-US" sz="2800" dirty="0"/>
          </a:p>
          <a:p>
            <a:r>
              <a:rPr lang="en-US" sz="2800" dirty="0" smtClean="0"/>
              <a:t>Singular motile marine green alga cells</a:t>
            </a:r>
          </a:p>
          <a:p>
            <a:r>
              <a:rPr lang="en-US" sz="2800" dirty="0" smtClean="0"/>
              <a:t>May grow up to 1 Mil cells per Milliliter</a:t>
            </a:r>
          </a:p>
          <a:p>
            <a:r>
              <a:rPr lang="en-US" sz="2800" dirty="0" smtClean="0"/>
              <a:t>15%-30% lipids in dry biomass</a:t>
            </a:r>
          </a:p>
          <a:p>
            <a:r>
              <a:rPr lang="en-US" sz="2800" dirty="0" smtClean="0"/>
              <a:t>About 2 day doubling time</a:t>
            </a:r>
          </a:p>
          <a:p>
            <a:r>
              <a:rPr lang="en-US" sz="2800" dirty="0" smtClean="0"/>
              <a:t>From a genus of phytoplankton</a:t>
            </a:r>
            <a:endParaRPr lang="en-US" sz="2800" dirty="0"/>
          </a:p>
        </p:txBody>
      </p:sp>
      <p:pic>
        <p:nvPicPr>
          <p:cNvPr id="16386" name="Picture 2" descr="http://cfb.unh.edu/phycokey/Choices/Chlorophyceae/unicells/flagellated/TETRASELMIS/Tetraselmis_04_400x333_.jpg"/>
          <p:cNvPicPr>
            <a:picLocks noChangeAspect="1" noChangeArrowheads="1"/>
          </p:cNvPicPr>
          <p:nvPr/>
        </p:nvPicPr>
        <p:blipFill>
          <a:blip r:embed="rId2" cstate="print"/>
          <a:srcRect/>
          <a:stretch>
            <a:fillRect/>
          </a:stretch>
        </p:blipFill>
        <p:spPr bwMode="auto">
          <a:xfrm>
            <a:off x="7085875" y="3686174"/>
            <a:ext cx="5080000" cy="3171826"/>
          </a:xfrm>
          <a:prstGeom prst="rect">
            <a:avLst/>
          </a:prstGeom>
          <a:noFill/>
        </p:spPr>
      </p:pic>
      <p:sp>
        <p:nvSpPr>
          <p:cNvPr id="5" name="Title 1"/>
          <p:cNvSpPr>
            <a:spLocks noGrp="1"/>
          </p:cNvSpPr>
          <p:nvPr>
            <p:ph type="title"/>
          </p:nvPr>
        </p:nvSpPr>
        <p:spPr/>
        <p:txBody>
          <a:bodyPr/>
          <a:lstStyle/>
          <a:p>
            <a:r>
              <a:rPr lang="en-US" dirty="0" smtClean="0"/>
              <a:t>Three New Objectives</a:t>
            </a:r>
            <a:br>
              <a:rPr lang="en-US" dirty="0" smtClean="0"/>
            </a:br>
            <a:r>
              <a:rPr lang="en-US" dirty="0"/>
              <a:t>	</a:t>
            </a:r>
            <a:r>
              <a:rPr lang="en-US" dirty="0" smtClean="0"/>
              <a:t>3. Algae Strain Selection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3: Goals</a:t>
            </a:r>
            <a:endParaRPr lang="en-US" dirty="0"/>
          </a:p>
        </p:txBody>
      </p:sp>
      <p:sp>
        <p:nvSpPr>
          <p:cNvPr id="3" name="Content Placeholder 2"/>
          <p:cNvSpPr>
            <a:spLocks noGrp="1"/>
          </p:cNvSpPr>
          <p:nvPr>
            <p:ph idx="1"/>
          </p:nvPr>
        </p:nvSpPr>
        <p:spPr>
          <a:xfrm>
            <a:off x="638145" y="1611949"/>
            <a:ext cx="8596668" cy="3880773"/>
          </a:xfrm>
        </p:spPr>
        <p:txBody>
          <a:bodyPr>
            <a:noAutofit/>
          </a:bodyPr>
          <a:lstStyle/>
          <a:p>
            <a:r>
              <a:rPr lang="en-US" sz="2400" dirty="0" smtClean="0"/>
              <a:t>Lorie Kemp Memorial Green Classroom</a:t>
            </a:r>
          </a:p>
          <a:p>
            <a:pPr lvl="1"/>
            <a:r>
              <a:rPr lang="en-US" sz="2400" dirty="0" smtClean="0"/>
              <a:t>Dedication </a:t>
            </a:r>
          </a:p>
          <a:p>
            <a:pPr lvl="1"/>
            <a:r>
              <a:rPr lang="en-US" sz="2200" dirty="0" smtClean="0"/>
              <a:t>Relay for Life</a:t>
            </a:r>
          </a:p>
          <a:p>
            <a:pPr lvl="1"/>
            <a:r>
              <a:rPr lang="en-US" sz="2400" dirty="0" smtClean="0"/>
              <a:t>Brick Pathway Dedication</a:t>
            </a:r>
          </a:p>
          <a:p>
            <a:pPr lvl="1"/>
            <a:r>
              <a:rPr lang="en-US" sz="2400" dirty="0" smtClean="0"/>
              <a:t>Stage Platform</a:t>
            </a:r>
            <a:endParaRPr lang="en-US" sz="1800" dirty="0" smtClean="0"/>
          </a:p>
          <a:p>
            <a:pPr marL="342900" lvl="1" indent="-342900"/>
            <a:r>
              <a:rPr lang="en-US" sz="2400" dirty="0"/>
              <a:t>Greenhouse</a:t>
            </a:r>
          </a:p>
          <a:p>
            <a:pPr lvl="1"/>
            <a:r>
              <a:rPr lang="en-US" sz="2200" dirty="0" smtClean="0"/>
              <a:t>Research Lab with increased capacity</a:t>
            </a:r>
          </a:p>
          <a:p>
            <a:pPr lvl="1"/>
            <a:r>
              <a:rPr lang="en-US" sz="2000" dirty="0" smtClean="0"/>
              <a:t>Oil extraction Process</a:t>
            </a:r>
          </a:p>
          <a:p>
            <a:pPr lvl="1"/>
            <a:r>
              <a:rPr lang="en-US" sz="2000" dirty="0" smtClean="0"/>
              <a:t>Algae Species</a:t>
            </a:r>
          </a:p>
          <a:p>
            <a:pPr lvl="1"/>
            <a:r>
              <a:rPr lang="en-US" sz="2000" dirty="0" smtClean="0"/>
              <a:t>Water Chemistry Improvements </a:t>
            </a:r>
          </a:p>
          <a:p>
            <a:endParaRPr lang="en-US" sz="2000" dirty="0" smtClean="0"/>
          </a:p>
          <a:p>
            <a:pPr lvl="1"/>
            <a:endParaRPr lang="en-US" sz="1800" dirty="0"/>
          </a:p>
        </p:txBody>
      </p:sp>
      <p:pic>
        <p:nvPicPr>
          <p:cNvPr id="2050" name="MA4.1387160837"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895475"/>
            <a:ext cx="448627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Fuels</a:t>
            </a:r>
            <a:br>
              <a:rPr lang="en-US" dirty="0" smtClean="0"/>
            </a:br>
            <a:endParaRPr lang="en-US" dirty="0"/>
          </a:p>
        </p:txBody>
      </p:sp>
      <p:sp>
        <p:nvSpPr>
          <p:cNvPr id="3" name="Content Placeholder 2"/>
          <p:cNvSpPr>
            <a:spLocks noGrp="1"/>
          </p:cNvSpPr>
          <p:nvPr>
            <p:ph idx="1"/>
          </p:nvPr>
        </p:nvSpPr>
        <p:spPr>
          <a:xfrm>
            <a:off x="568152" y="1259837"/>
            <a:ext cx="8596668" cy="3880773"/>
          </a:xfrm>
        </p:spPr>
        <p:txBody>
          <a:bodyPr>
            <a:noAutofit/>
          </a:bodyPr>
          <a:lstStyle/>
          <a:p>
            <a:r>
              <a:rPr lang="en-US" sz="2400" dirty="0" smtClean="0"/>
              <a:t>Fuels composed of the organic remains of ancient plants and animals</a:t>
            </a:r>
          </a:p>
          <a:p>
            <a:pPr lvl="1"/>
            <a:r>
              <a:rPr lang="en-US" sz="2000" dirty="0" smtClean="0"/>
              <a:t>Coal </a:t>
            </a:r>
          </a:p>
          <a:p>
            <a:pPr lvl="1"/>
            <a:r>
              <a:rPr lang="en-US" sz="2000" dirty="0" smtClean="0"/>
              <a:t>Crude Oil (Petroleum)</a:t>
            </a:r>
          </a:p>
          <a:p>
            <a:pPr lvl="1"/>
            <a:r>
              <a:rPr lang="en-US" sz="2000" dirty="0" smtClean="0"/>
              <a:t>Natural Gas</a:t>
            </a:r>
          </a:p>
          <a:p>
            <a:r>
              <a:rPr lang="en-US" sz="2400" dirty="0" smtClean="0"/>
              <a:t>Advantages</a:t>
            </a:r>
          </a:p>
          <a:p>
            <a:pPr lvl="1"/>
            <a:r>
              <a:rPr lang="en-US" sz="2000" dirty="0" smtClean="0"/>
              <a:t>High amounts of chemical energy</a:t>
            </a:r>
          </a:p>
          <a:p>
            <a:pPr lvl="1"/>
            <a:r>
              <a:rPr lang="en-US" sz="2000" dirty="0" smtClean="0"/>
              <a:t>Infrastructure and drilling techniques are </a:t>
            </a:r>
          </a:p>
          <a:p>
            <a:pPr marL="457200" lvl="1" indent="0">
              <a:buNone/>
            </a:pPr>
            <a:r>
              <a:rPr lang="en-US" sz="2000" dirty="0" smtClean="0"/>
              <a:t>     well established.</a:t>
            </a:r>
            <a:endParaRPr lang="en-US" sz="1800" dirty="0" smtClean="0"/>
          </a:p>
          <a:p>
            <a:r>
              <a:rPr lang="en-US" sz="2400" dirty="0" smtClean="0"/>
              <a:t>Disadvantages</a:t>
            </a:r>
          </a:p>
          <a:p>
            <a:pPr lvl="1"/>
            <a:r>
              <a:rPr lang="en-US" sz="2000" dirty="0" smtClean="0"/>
              <a:t>Nonrenewable</a:t>
            </a:r>
          </a:p>
          <a:p>
            <a:pPr lvl="1"/>
            <a:r>
              <a:rPr lang="en-US" sz="2000" dirty="0" smtClean="0"/>
              <a:t>Pollution</a:t>
            </a:r>
          </a:p>
          <a:p>
            <a:pPr lvl="1"/>
            <a:endParaRPr lang="en-US" sz="2000" dirty="0" smtClean="0"/>
          </a:p>
          <a:p>
            <a:pPr lvl="1"/>
            <a:endParaRPr lang="en-US" sz="2000" dirty="0"/>
          </a:p>
        </p:txBody>
      </p:sp>
      <p:pic>
        <p:nvPicPr>
          <p:cNvPr id="4" name="Picture 10" descr="http://www.gosolarenergyforlife.com/wp-content/uploads/2009/12/burning-fossil-fu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0328" y="3490652"/>
            <a:ext cx="4725822" cy="313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16" y="381000"/>
            <a:ext cx="9366325" cy="1143000"/>
          </a:xfrm>
        </p:spPr>
        <p:txBody>
          <a:bodyPr>
            <a:normAutofit fontScale="90000"/>
          </a:bodyPr>
          <a:lstStyle/>
          <a:p>
            <a:r>
              <a:rPr lang="en-US" dirty="0" smtClean="0"/>
              <a:t>Year 4: Goals</a:t>
            </a:r>
            <a:br>
              <a:rPr lang="en-US" dirty="0" smtClean="0"/>
            </a:br>
            <a:endParaRPr lang="en-US" dirty="0"/>
          </a:p>
        </p:txBody>
      </p:sp>
      <p:sp>
        <p:nvSpPr>
          <p:cNvPr id="3" name="Content Placeholder 2"/>
          <p:cNvSpPr>
            <a:spLocks noGrp="1"/>
          </p:cNvSpPr>
          <p:nvPr>
            <p:ph idx="1"/>
          </p:nvPr>
        </p:nvSpPr>
        <p:spPr>
          <a:xfrm>
            <a:off x="341376" y="853440"/>
            <a:ext cx="9960864" cy="5620512"/>
          </a:xfrm>
        </p:spPr>
        <p:txBody>
          <a:bodyPr>
            <a:normAutofit/>
          </a:bodyPr>
          <a:lstStyle/>
          <a:p>
            <a:pPr lvl="1">
              <a:buFont typeface="Courier New" panose="02070309020205020404" pitchFamily="49" charset="0"/>
              <a:buChar char="o"/>
            </a:pPr>
            <a:endParaRPr lang="en-US" dirty="0" smtClean="0"/>
          </a:p>
          <a:p>
            <a:r>
              <a:rPr lang="en-US" sz="2400" dirty="0" smtClean="0"/>
              <a:t>Develop Honors and AP Environmental Science Program</a:t>
            </a:r>
          </a:p>
          <a:p>
            <a:pPr lvl="1"/>
            <a:r>
              <a:rPr lang="en-US" sz="2000" dirty="0" smtClean="0">
                <a:solidFill>
                  <a:schemeClr val="tx2"/>
                </a:solidFill>
              </a:rPr>
              <a:t>Earth systems and resources</a:t>
            </a:r>
          </a:p>
          <a:p>
            <a:pPr lvl="1"/>
            <a:r>
              <a:rPr lang="en-US" sz="2000" dirty="0" smtClean="0">
                <a:solidFill>
                  <a:schemeClr val="tx2"/>
                </a:solidFill>
              </a:rPr>
              <a:t>Land and Water use</a:t>
            </a:r>
          </a:p>
          <a:p>
            <a:pPr lvl="1"/>
            <a:r>
              <a:rPr lang="en-US" sz="2000" dirty="0" smtClean="0">
                <a:solidFill>
                  <a:schemeClr val="tx2"/>
                </a:solidFill>
              </a:rPr>
              <a:t>Energy Resources and Consumption</a:t>
            </a:r>
          </a:p>
          <a:p>
            <a:pPr lvl="1"/>
            <a:r>
              <a:rPr lang="en-US" sz="2000" dirty="0" smtClean="0">
                <a:solidFill>
                  <a:schemeClr val="tx2"/>
                </a:solidFill>
              </a:rPr>
              <a:t>Pollution and Global Change</a:t>
            </a:r>
          </a:p>
          <a:p>
            <a:r>
              <a:rPr lang="en-US" sz="2400" dirty="0" smtClean="0"/>
              <a:t>Partner with universities/ professors</a:t>
            </a:r>
          </a:p>
          <a:p>
            <a:pPr lvl="1"/>
            <a:r>
              <a:rPr lang="en-US" sz="2000" dirty="0" smtClean="0"/>
              <a:t>Approached by 2 Universities to work collaboratively</a:t>
            </a:r>
            <a:endParaRPr lang="en-US" sz="2000" dirty="0"/>
          </a:p>
          <a:p>
            <a:r>
              <a:rPr lang="en-US" sz="2400" dirty="0" smtClean="0"/>
              <a:t>Start patent process for oil extraction</a:t>
            </a:r>
            <a:r>
              <a:rPr lang="en-US" sz="2400" dirty="0"/>
              <a:t> </a:t>
            </a:r>
            <a:r>
              <a:rPr lang="en-US" sz="2400" dirty="0" smtClean="0"/>
              <a:t>process from year 3</a:t>
            </a:r>
          </a:p>
          <a:p>
            <a:pPr lvl="1"/>
            <a:r>
              <a:rPr lang="en-US" sz="2000" dirty="0" smtClean="0"/>
              <a:t>Alternative and Clean Energy Program</a:t>
            </a:r>
          </a:p>
          <a:p>
            <a:pPr lvl="2"/>
            <a:r>
              <a:rPr lang="en-US" sz="1800" dirty="0" smtClean="0"/>
              <a:t>Loans up to $40,000 </a:t>
            </a:r>
          </a:p>
          <a:p>
            <a:pPr lvl="2"/>
            <a:r>
              <a:rPr lang="en-US" sz="1800" dirty="0" smtClean="0"/>
              <a:t>development and construction of alternative and clean energy projects in PA</a:t>
            </a:r>
          </a:p>
          <a:p>
            <a:pPr lvl="1"/>
            <a:endParaRPr lang="en-US" dirty="0" smtClean="0"/>
          </a:p>
        </p:txBody>
      </p:sp>
    </p:spTree>
    <p:extLst>
      <p:ext uri="{BB962C8B-B14F-4D97-AF65-F5344CB8AC3E}">
        <p14:creationId xmlns:p14="http://schemas.microsoft.com/office/powerpoint/2010/main" val="280084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5: Goals</a:t>
            </a:r>
            <a:endParaRPr lang="en-US" dirty="0"/>
          </a:p>
        </p:txBody>
      </p:sp>
      <p:sp>
        <p:nvSpPr>
          <p:cNvPr id="3" name="Content Placeholder 2"/>
          <p:cNvSpPr>
            <a:spLocks noGrp="1"/>
          </p:cNvSpPr>
          <p:nvPr>
            <p:ph idx="1"/>
          </p:nvPr>
        </p:nvSpPr>
        <p:spPr>
          <a:xfrm>
            <a:off x="290947" y="1828799"/>
            <a:ext cx="9213272" cy="4378817"/>
          </a:xfrm>
        </p:spPr>
        <p:txBody>
          <a:bodyPr>
            <a:normAutofit/>
          </a:bodyPr>
          <a:lstStyle/>
          <a:p>
            <a:pPr lvl="0"/>
            <a:r>
              <a:rPr lang="en-US" sz="2800" dirty="0" smtClean="0"/>
              <a:t>Continued partnership with Local Universities</a:t>
            </a:r>
          </a:p>
          <a:p>
            <a:pPr lvl="0"/>
            <a:r>
              <a:rPr lang="en-US" sz="2800" dirty="0" smtClean="0"/>
              <a:t>Look for additional partners </a:t>
            </a:r>
          </a:p>
          <a:p>
            <a:pPr lvl="0"/>
            <a:r>
              <a:rPr lang="en-US" sz="2800" dirty="0" smtClean="0"/>
              <a:t>Expand lab capabilities to collegiate levels</a:t>
            </a:r>
          </a:p>
          <a:p>
            <a:pPr lvl="0"/>
            <a:r>
              <a:rPr lang="en-US" sz="2800" dirty="0" smtClean="0"/>
              <a:t>Apply for accreditation with partnered colleges</a:t>
            </a:r>
          </a:p>
          <a:p>
            <a:pPr lvl="0"/>
            <a:r>
              <a:rPr lang="en-US" sz="2800" dirty="0" smtClean="0"/>
              <a:t>Develop lab reciprocities so high school and college students can earn credits at satellite locations </a:t>
            </a:r>
          </a:p>
          <a:p>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715" y="484910"/>
            <a:ext cx="9875520" cy="1356360"/>
          </a:xfrm>
        </p:spPr>
        <p:txBody>
          <a:bodyPr/>
          <a:lstStyle/>
          <a:p>
            <a:r>
              <a:rPr lang="en-US" dirty="0" smtClean="0"/>
              <a:t>We are not stopping here!</a:t>
            </a:r>
            <a:br>
              <a:rPr lang="en-US" dirty="0" smtClean="0"/>
            </a:br>
            <a:r>
              <a:rPr lang="en-US" dirty="0"/>
              <a:t>	</a:t>
            </a:r>
          </a:p>
        </p:txBody>
      </p:sp>
      <p:sp>
        <p:nvSpPr>
          <p:cNvPr id="3" name="Content Placeholder 2"/>
          <p:cNvSpPr>
            <a:spLocks noGrp="1"/>
          </p:cNvSpPr>
          <p:nvPr>
            <p:ph idx="1"/>
          </p:nvPr>
        </p:nvSpPr>
        <p:spPr>
          <a:xfrm>
            <a:off x="499630" y="1325708"/>
            <a:ext cx="10530096" cy="3814330"/>
          </a:xfrm>
        </p:spPr>
        <p:txBody>
          <a:bodyPr>
            <a:normAutofit/>
          </a:bodyPr>
          <a:lstStyle/>
          <a:p>
            <a:pPr marL="0" indent="0">
              <a:buNone/>
            </a:pPr>
            <a:r>
              <a:rPr lang="en-US" sz="2800" dirty="0" smtClean="0"/>
              <a:t>We were also hoping to present our research to:</a:t>
            </a:r>
          </a:p>
          <a:p>
            <a:r>
              <a:rPr lang="en-US" sz="2800" dirty="0" smtClean="0"/>
              <a:t>One </a:t>
            </a:r>
            <a:r>
              <a:rPr lang="en-US" sz="2800" smtClean="0"/>
              <a:t>of the White </a:t>
            </a:r>
            <a:r>
              <a:rPr lang="en-US" sz="2800" dirty="0" smtClean="0"/>
              <a:t>House </a:t>
            </a:r>
            <a:r>
              <a:rPr lang="en-US" sz="2800" smtClean="0"/>
              <a:t>Energy </a:t>
            </a:r>
            <a:r>
              <a:rPr lang="en-US" sz="2800" smtClean="0"/>
              <a:t>Advisors </a:t>
            </a:r>
            <a:endParaRPr lang="en-US" sz="2800" dirty="0" smtClean="0"/>
          </a:p>
          <a:p>
            <a:r>
              <a:rPr lang="en-US" sz="2800" dirty="0" smtClean="0"/>
              <a:t>US Senators </a:t>
            </a:r>
            <a:r>
              <a:rPr lang="en-US" sz="2800" dirty="0" smtClean="0"/>
              <a:t>Coons, </a:t>
            </a:r>
            <a:r>
              <a:rPr lang="en-US" sz="2800" dirty="0" smtClean="0"/>
              <a:t>and Casey</a:t>
            </a:r>
          </a:p>
          <a:p>
            <a:r>
              <a:rPr lang="en-US" sz="2800" dirty="0" smtClean="0"/>
              <a:t>Algae Program Manager </a:t>
            </a:r>
            <a:r>
              <a:rPr lang="en-US" sz="2800" dirty="0"/>
              <a:t>in the Bioenergy Technologies </a:t>
            </a:r>
            <a:r>
              <a:rPr lang="en-US" sz="2800" dirty="0" smtClean="0"/>
              <a:t>Office in the Department of Energy </a:t>
            </a:r>
            <a:endParaRPr lang="en-US" sz="2800" dirty="0"/>
          </a:p>
          <a:p>
            <a:endParaRPr lang="en-US" sz="2800" dirty="0"/>
          </a:p>
        </p:txBody>
      </p:sp>
    </p:spTree>
    <p:extLst>
      <p:ext uri="{BB962C8B-B14F-4D97-AF65-F5344CB8AC3E}">
        <p14:creationId xmlns:p14="http://schemas.microsoft.com/office/powerpoint/2010/main" val="642891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90883" y="916461"/>
            <a:ext cx="11326368" cy="5599176"/>
          </a:xfrm>
        </p:spPr>
        <p:txBody>
          <a:bodyPr>
            <a:normAutofit/>
          </a:bodyPr>
          <a:lstStyle/>
          <a:p>
            <a:pPr marL="365760" lvl="1" indent="0">
              <a:buNone/>
            </a:pPr>
            <a:endParaRPr lang="en-US" sz="2400" dirty="0" smtClean="0"/>
          </a:p>
          <a:p>
            <a:r>
              <a:rPr lang="en-US" sz="2800" dirty="0" smtClean="0"/>
              <a:t>Alternative Fuels Incentive Act</a:t>
            </a:r>
          </a:p>
          <a:p>
            <a:pPr lvl="1"/>
            <a:r>
              <a:rPr lang="en-US" sz="2400" dirty="0" smtClean="0"/>
              <a:t>Offers funding for clean, alternative fuel </a:t>
            </a:r>
          </a:p>
          <a:p>
            <a:r>
              <a:rPr lang="en-US" sz="2800" dirty="0" smtClean="0"/>
              <a:t>PA Clean Diesel Program</a:t>
            </a:r>
          </a:p>
          <a:p>
            <a:pPr lvl="1"/>
            <a:r>
              <a:rPr lang="en-US" sz="2400" dirty="0" smtClean="0"/>
              <a:t>Decrease emissions from diesel–powered vehicles</a:t>
            </a:r>
          </a:p>
          <a:p>
            <a:pPr lvl="1"/>
            <a:r>
              <a:rPr lang="en-US" sz="2400" dirty="0" smtClean="0"/>
              <a:t>Replace/re-power vehicles </a:t>
            </a:r>
          </a:p>
          <a:p>
            <a:r>
              <a:rPr lang="en-US" sz="2800" dirty="0"/>
              <a:t>PA Energy Development Authority</a:t>
            </a:r>
          </a:p>
          <a:p>
            <a:pPr lvl="1"/>
            <a:r>
              <a:rPr lang="en-US" sz="2400" dirty="0"/>
              <a:t>Finance clean energy projects in </a:t>
            </a:r>
            <a:r>
              <a:rPr lang="en-US" sz="2400" dirty="0" smtClean="0"/>
              <a:t>PA</a:t>
            </a:r>
          </a:p>
          <a:p>
            <a:r>
              <a:rPr lang="en-US" sz="2800" dirty="0" smtClean="0"/>
              <a:t>EE Grants Program</a:t>
            </a:r>
          </a:p>
          <a:p>
            <a:pPr lvl="1"/>
            <a:r>
              <a:rPr lang="en-US" sz="2400" dirty="0" smtClean="0"/>
              <a:t>Support and strengthen environmental education</a:t>
            </a:r>
          </a:p>
        </p:txBody>
      </p:sp>
      <p:sp>
        <p:nvSpPr>
          <p:cNvPr id="5" name="Title 4"/>
          <p:cNvSpPr>
            <a:spLocks noGrp="1"/>
          </p:cNvSpPr>
          <p:nvPr>
            <p:ph type="title"/>
          </p:nvPr>
        </p:nvSpPr>
        <p:spPr>
          <a:xfrm>
            <a:off x="628072" y="360218"/>
            <a:ext cx="10394280" cy="1143000"/>
          </a:xfrm>
        </p:spPr>
        <p:txBody>
          <a:bodyPr/>
          <a:lstStyle/>
          <a:p>
            <a:r>
              <a:rPr lang="en-US" dirty="0" smtClean="0"/>
              <a:t>Potential Grants from PA DOE</a:t>
            </a:r>
            <a:endParaRPr lang="en-US" dirty="0"/>
          </a:p>
        </p:txBody>
      </p:sp>
    </p:spTree>
    <p:extLst>
      <p:ext uri="{BB962C8B-B14F-4D97-AF65-F5344CB8AC3E}">
        <p14:creationId xmlns:p14="http://schemas.microsoft.com/office/powerpoint/2010/main" val="118403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12" y="1596961"/>
            <a:ext cx="9302496" cy="3889439"/>
          </a:xfrm>
        </p:spPr>
        <p:txBody>
          <a:bodyPr>
            <a:noAutofit/>
          </a:bodyPr>
          <a:lstStyle/>
          <a:p>
            <a:pPr>
              <a:buFont typeface="Wingdings" pitchFamily="2" charset="2"/>
              <a:buChar char="Ø"/>
            </a:pPr>
            <a:r>
              <a:rPr lang="en-US" sz="2800" dirty="0" smtClean="0"/>
              <a:t>Partnered with US Environmental Protection Agency</a:t>
            </a:r>
          </a:p>
          <a:p>
            <a:pPr lvl="1">
              <a:buFont typeface="Wingdings" pitchFamily="2" charset="2"/>
              <a:buChar char="Ø"/>
            </a:pPr>
            <a:r>
              <a:rPr lang="en-US" sz="2400" dirty="0" smtClean="0"/>
              <a:t>EE Act 1993</a:t>
            </a:r>
          </a:p>
          <a:p>
            <a:pPr>
              <a:buFont typeface="Wingdings" pitchFamily="2" charset="2"/>
              <a:buChar char="Ø"/>
            </a:pPr>
            <a:r>
              <a:rPr lang="en-US" sz="2800" dirty="0" smtClean="0"/>
              <a:t>PA Biomass Energy Association</a:t>
            </a:r>
          </a:p>
          <a:p>
            <a:pPr>
              <a:buFont typeface="Wingdings" pitchFamily="2" charset="2"/>
              <a:buChar char="Ø"/>
            </a:pPr>
            <a:r>
              <a:rPr lang="en-US" sz="2800" dirty="0" smtClean="0"/>
              <a:t>High Performance Green Schools Planning</a:t>
            </a:r>
          </a:p>
          <a:p>
            <a:pPr lvl="1">
              <a:buFont typeface="Wingdings" pitchFamily="2" charset="2"/>
              <a:buChar char="Ø"/>
            </a:pPr>
            <a:r>
              <a:rPr lang="en-US" sz="2400" dirty="0" smtClean="0"/>
              <a:t>Governor’s Green Government Council</a:t>
            </a:r>
          </a:p>
          <a:p>
            <a:pPr lvl="1">
              <a:buFont typeface="Wingdings" pitchFamily="2" charset="2"/>
              <a:buChar char="Ø"/>
            </a:pPr>
            <a:endParaRPr lang="en-US" sz="2400" dirty="0" smtClean="0"/>
          </a:p>
          <a:p>
            <a:pPr lvl="1">
              <a:buFont typeface="Wingdings" pitchFamily="2" charset="2"/>
              <a:buChar char="Ø"/>
            </a:pPr>
            <a:endParaRPr lang="en-US" sz="2400" dirty="0" smtClean="0"/>
          </a:p>
          <a:p>
            <a:pPr>
              <a:buFont typeface="Wingdings" pitchFamily="2" charset="2"/>
              <a:buChar char="Ø"/>
            </a:pPr>
            <a:endParaRPr lang="en-US" sz="2800" dirty="0"/>
          </a:p>
        </p:txBody>
      </p:sp>
      <p:sp>
        <p:nvSpPr>
          <p:cNvPr id="4" name="Title 4"/>
          <p:cNvSpPr>
            <a:spLocks noGrp="1"/>
          </p:cNvSpPr>
          <p:nvPr>
            <p:ph type="title"/>
          </p:nvPr>
        </p:nvSpPr>
        <p:spPr>
          <a:xfrm>
            <a:off x="484188" y="381000"/>
            <a:ext cx="9366250" cy="1143000"/>
          </a:xfrm>
        </p:spPr>
        <p:txBody>
          <a:bodyPr/>
          <a:lstStyle/>
          <a:p>
            <a:r>
              <a:rPr lang="en-US" dirty="0" smtClean="0"/>
              <a:t>Potential Grants from PA DOE</a:t>
            </a:r>
            <a:endParaRPr lang="en-US" dirty="0"/>
          </a:p>
        </p:txBody>
      </p:sp>
    </p:spTree>
    <p:extLst>
      <p:ext uri="{BB962C8B-B14F-4D97-AF65-F5344CB8AC3E}">
        <p14:creationId xmlns:p14="http://schemas.microsoft.com/office/powerpoint/2010/main" val="201590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Department of Energy’s Grants</a:t>
            </a:r>
            <a:endParaRPr lang="en-US" dirty="0"/>
          </a:p>
        </p:txBody>
      </p:sp>
      <p:sp>
        <p:nvSpPr>
          <p:cNvPr id="3" name="Content Placeholder 2"/>
          <p:cNvSpPr>
            <a:spLocks noGrp="1"/>
          </p:cNvSpPr>
          <p:nvPr>
            <p:ph idx="1"/>
          </p:nvPr>
        </p:nvSpPr>
        <p:spPr>
          <a:xfrm>
            <a:off x="677334" y="1619251"/>
            <a:ext cx="9171516" cy="4422112"/>
          </a:xfrm>
        </p:spPr>
        <p:txBody>
          <a:bodyPr>
            <a:noAutofit/>
          </a:bodyPr>
          <a:lstStyle/>
          <a:p>
            <a:r>
              <a:rPr lang="en-US" sz="2800" dirty="0" smtClean="0"/>
              <a:t>$21 million given to 5 projects </a:t>
            </a:r>
          </a:p>
          <a:p>
            <a:r>
              <a:rPr lang="en-US" sz="2800" dirty="0" smtClean="0"/>
              <a:t>Develop systems to aid </a:t>
            </a:r>
            <a:r>
              <a:rPr lang="en-US" sz="2800" dirty="0" err="1" smtClean="0"/>
              <a:t>biofuel</a:t>
            </a:r>
            <a:r>
              <a:rPr lang="en-US" sz="2800" dirty="0" smtClean="0"/>
              <a:t> production</a:t>
            </a:r>
          </a:p>
          <a:p>
            <a:pPr lvl="1"/>
            <a:r>
              <a:rPr lang="en-US" sz="2400" dirty="0" smtClean="0"/>
              <a:t>Advancing harvesting, collecting, processing, transport, storage, etc.</a:t>
            </a:r>
          </a:p>
          <a:p>
            <a:r>
              <a:rPr lang="en-US" sz="2800" dirty="0" smtClean="0"/>
              <a:t>Goals:</a:t>
            </a:r>
          </a:p>
          <a:p>
            <a:pPr lvl="1"/>
            <a:r>
              <a:rPr lang="en-US" sz="2400" dirty="0" smtClean="0"/>
              <a:t>To reduce dependency on foreign oil</a:t>
            </a:r>
          </a:p>
          <a:p>
            <a:pPr lvl="1"/>
            <a:r>
              <a:rPr lang="en-US" sz="2400" dirty="0" smtClean="0"/>
              <a:t>Grow a domestic bio-industry</a:t>
            </a:r>
          </a:p>
          <a:p>
            <a:pPr lvl="1"/>
            <a:r>
              <a:rPr lang="en-US" sz="2400" dirty="0" smtClean="0"/>
              <a:t>Create more jobs</a:t>
            </a:r>
          </a:p>
          <a:p>
            <a:pPr lvl="1">
              <a:buNone/>
            </a:pPr>
            <a:endParaRPr lang="en-US" sz="2400" dirty="0"/>
          </a:p>
        </p:txBody>
      </p:sp>
    </p:spTree>
    <p:extLst>
      <p:ext uri="{BB962C8B-B14F-4D97-AF65-F5344CB8AC3E}">
        <p14:creationId xmlns:p14="http://schemas.microsoft.com/office/powerpoint/2010/main" val="529905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109" y="4443209"/>
            <a:ext cx="2374959" cy="781318"/>
          </a:xfrm>
        </p:spPr>
        <p:txBody>
          <a:bodyPr>
            <a:normAutofit fontScale="90000"/>
          </a:bodyPr>
          <a:lstStyle/>
          <a:p>
            <a:r>
              <a:rPr lang="en-US" dirty="0" smtClean="0"/>
              <a:t>Thank you!</a:t>
            </a:r>
            <a:endParaRPr lang="en-US" dirty="0"/>
          </a:p>
        </p:txBody>
      </p:sp>
      <p:sp>
        <p:nvSpPr>
          <p:cNvPr id="4" name="TextBox 3"/>
          <p:cNvSpPr txBox="1"/>
          <p:nvPr/>
        </p:nvSpPr>
        <p:spPr>
          <a:xfrm>
            <a:off x="974501" y="5683334"/>
            <a:ext cx="9633397" cy="954107"/>
          </a:xfrm>
          <a:prstGeom prst="rect">
            <a:avLst/>
          </a:prstGeom>
          <a:noFill/>
        </p:spPr>
        <p:txBody>
          <a:bodyPr wrap="square" rtlCol="0">
            <a:spAutoFit/>
          </a:bodyPr>
          <a:lstStyle/>
          <a:p>
            <a:pPr algn="ctr"/>
            <a:r>
              <a:rPr lang="en-US" sz="2800" dirty="0" smtClean="0"/>
              <a:t>www.GoCleanGoGreenGoAlgae.weebly.com </a:t>
            </a:r>
          </a:p>
          <a:p>
            <a:pPr algn="ctr"/>
            <a:r>
              <a:rPr lang="en-US" sz="2800" dirty="0" smtClean="0"/>
              <a:t>Twitter: @</a:t>
            </a:r>
            <a:r>
              <a:rPr lang="en-US" sz="2800" dirty="0" err="1" smtClean="0"/>
              <a:t>GoCleanGoAlgae</a:t>
            </a:r>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282" y="561974"/>
            <a:ext cx="4928933" cy="366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Technology</a:t>
            </a:r>
            <a:endParaRPr lang="en-US" dirty="0"/>
          </a:p>
        </p:txBody>
      </p:sp>
      <p:sp>
        <p:nvSpPr>
          <p:cNvPr id="3" name="Content Placeholder 2"/>
          <p:cNvSpPr>
            <a:spLocks noGrp="1"/>
          </p:cNvSpPr>
          <p:nvPr>
            <p:ph idx="1"/>
          </p:nvPr>
        </p:nvSpPr>
        <p:spPr>
          <a:xfrm>
            <a:off x="647354" y="1426071"/>
            <a:ext cx="8596668" cy="3880773"/>
          </a:xfrm>
        </p:spPr>
        <p:txBody>
          <a:bodyPr>
            <a:noAutofit/>
          </a:bodyPr>
          <a:lstStyle/>
          <a:p>
            <a:pPr lvl="0"/>
            <a:r>
              <a:rPr lang="en-US" sz="2400" dirty="0" smtClean="0"/>
              <a:t>ENIAC built in 1946</a:t>
            </a:r>
          </a:p>
          <a:p>
            <a:pPr lvl="1"/>
            <a:r>
              <a:rPr lang="en-US" sz="2000" dirty="0" smtClean="0"/>
              <a:t>ENIAC was 8 x 3 x 100 Feet, or 1,800 </a:t>
            </a:r>
            <a:r>
              <a:rPr lang="en-US" sz="2000" dirty="0" err="1" smtClean="0"/>
              <a:t>sqft</a:t>
            </a:r>
            <a:r>
              <a:rPr lang="en-US" sz="2000" dirty="0" smtClean="0"/>
              <a:t>., About the size of a medium house.</a:t>
            </a:r>
          </a:p>
          <a:p>
            <a:pPr lvl="1"/>
            <a:r>
              <a:rPr lang="en-US" sz="2000" dirty="0" smtClean="0"/>
              <a:t>ENIAC cost $500,000 then ($6,000,000 in 2013)</a:t>
            </a:r>
          </a:p>
          <a:p>
            <a:pPr lvl="1"/>
            <a:r>
              <a:rPr lang="en-US" sz="2000" dirty="0" smtClean="0"/>
              <a:t>Average computer today, $400+</a:t>
            </a:r>
          </a:p>
          <a:p>
            <a:pPr lvl="0"/>
            <a:r>
              <a:rPr lang="en-US" sz="2400" dirty="0" smtClean="0"/>
              <a:t>Motorola </a:t>
            </a:r>
            <a:r>
              <a:rPr lang="en-US" sz="2400" dirty="0" err="1" smtClean="0"/>
              <a:t>DynaTAC</a:t>
            </a:r>
            <a:r>
              <a:rPr lang="en-US" sz="2400" dirty="0" smtClean="0"/>
              <a:t> (First Portable Cell Phone) built in 1983</a:t>
            </a:r>
          </a:p>
          <a:p>
            <a:pPr lvl="1"/>
            <a:r>
              <a:rPr lang="en-US" sz="2000" dirty="0" smtClean="0"/>
              <a:t>Lovingly Called "The Brick"</a:t>
            </a:r>
          </a:p>
          <a:p>
            <a:pPr lvl="1"/>
            <a:r>
              <a:rPr lang="en-US" sz="2000" dirty="0" smtClean="0"/>
              <a:t>Weighed over a pound and a half</a:t>
            </a:r>
          </a:p>
          <a:p>
            <a:pPr lvl="1"/>
            <a:r>
              <a:rPr lang="en-US" sz="2000" dirty="0" smtClean="0"/>
              <a:t>First sold for $3,995 ($9,363 today)</a:t>
            </a:r>
          </a:p>
          <a:p>
            <a:pPr lvl="1"/>
            <a:r>
              <a:rPr lang="en-US" sz="2000" dirty="0" smtClean="0"/>
              <a:t>Only had ten digit display and had a detachable antenna</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Inefficiency</a:t>
            </a:r>
            <a:endParaRPr lang="en-US" dirty="0"/>
          </a:p>
        </p:txBody>
      </p:sp>
      <p:sp>
        <p:nvSpPr>
          <p:cNvPr id="3" name="Content Placeholder 2"/>
          <p:cNvSpPr>
            <a:spLocks noGrp="1"/>
          </p:cNvSpPr>
          <p:nvPr>
            <p:ph idx="1"/>
          </p:nvPr>
        </p:nvSpPr>
        <p:spPr>
          <a:xfrm>
            <a:off x="438150" y="1722439"/>
            <a:ext cx="8854902" cy="3880773"/>
          </a:xfrm>
        </p:spPr>
        <p:txBody>
          <a:bodyPr>
            <a:normAutofit/>
          </a:bodyPr>
          <a:lstStyle/>
          <a:p>
            <a:r>
              <a:rPr lang="en-US" sz="3600" dirty="0" err="1" smtClean="0">
                <a:solidFill>
                  <a:srgbClr val="FF0000"/>
                </a:solidFill>
              </a:rPr>
              <a:t>Biofuel</a:t>
            </a:r>
            <a:r>
              <a:rPr lang="en-US" sz="3600" dirty="0" smtClean="0">
                <a:solidFill>
                  <a:srgbClr val="FF0000"/>
                </a:solidFill>
              </a:rPr>
              <a:t> potential is limited in these grants because of:</a:t>
            </a:r>
          </a:p>
          <a:p>
            <a:pPr lvl="1"/>
            <a:r>
              <a:rPr lang="en-US" sz="3200" dirty="0" smtClean="0">
                <a:solidFill>
                  <a:srgbClr val="FF0000"/>
                </a:solidFill>
              </a:rPr>
              <a:t>Low yield content</a:t>
            </a:r>
          </a:p>
          <a:p>
            <a:pPr lvl="1"/>
            <a:r>
              <a:rPr lang="en-US" sz="3200" dirty="0" smtClean="0">
                <a:solidFill>
                  <a:srgbClr val="FF0000"/>
                </a:solidFill>
              </a:rPr>
              <a:t>Restricted optimal climate </a:t>
            </a:r>
          </a:p>
          <a:p>
            <a:pPr lvl="1"/>
            <a:r>
              <a:rPr lang="en-US" sz="3200" dirty="0" smtClean="0">
                <a:solidFill>
                  <a:srgbClr val="FF0000"/>
                </a:solidFill>
              </a:rPr>
              <a:t>Seasonal</a:t>
            </a:r>
          </a:p>
          <a:p>
            <a:pPr lvl="1"/>
            <a:r>
              <a:rPr lang="en-US" sz="3200" dirty="0" smtClean="0">
                <a:solidFill>
                  <a:srgbClr val="FF0000"/>
                </a:solidFill>
              </a:rPr>
              <a:t>Availability </a:t>
            </a:r>
          </a:p>
          <a:p>
            <a:pPr>
              <a:buNone/>
            </a:pPr>
            <a:endParaRPr lang="en-US" sz="3600" dirty="0" smtClean="0"/>
          </a:p>
          <a:p>
            <a:pPr lvl="1"/>
            <a:endParaRPr lang="en-US" sz="3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a:t>
            </a:r>
            <a:endParaRPr lang="en-US" dirty="0"/>
          </a:p>
        </p:txBody>
      </p:sp>
      <p:sp>
        <p:nvSpPr>
          <p:cNvPr id="3" name="Content Placeholder 2"/>
          <p:cNvSpPr>
            <a:spLocks noGrp="1"/>
          </p:cNvSpPr>
          <p:nvPr>
            <p:ph idx="1"/>
          </p:nvPr>
        </p:nvSpPr>
        <p:spPr/>
        <p:txBody>
          <a:bodyPr/>
          <a:lstStyle/>
          <a:p>
            <a:r>
              <a:rPr lang="en-US" sz="4400" dirty="0" smtClean="0">
                <a:solidFill>
                  <a:srgbClr val="FF0000"/>
                </a:solidFill>
              </a:rPr>
              <a:t>Aiding </a:t>
            </a:r>
            <a:r>
              <a:rPr lang="en-US" sz="4400" b="1" dirty="0" smtClean="0">
                <a:solidFill>
                  <a:srgbClr val="FF0000"/>
                </a:solidFill>
              </a:rPr>
              <a:t>algae </a:t>
            </a:r>
            <a:r>
              <a:rPr lang="en-US" sz="4400" dirty="0" err="1" smtClean="0">
                <a:solidFill>
                  <a:srgbClr val="FF0000"/>
                </a:solidFill>
              </a:rPr>
              <a:t>biofuel</a:t>
            </a:r>
            <a:r>
              <a:rPr lang="en-US" sz="4400" dirty="0" smtClean="0">
                <a:solidFill>
                  <a:srgbClr val="FF0000"/>
                </a:solidFill>
              </a:rPr>
              <a:t> development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175" y="-242888"/>
            <a:ext cx="12449175" cy="7100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312" t="1955" r="4658" b="3206"/>
          <a:stretch>
            <a:fillRect/>
          </a:stretch>
        </p:blipFill>
        <p:spPr bwMode="auto">
          <a:xfrm>
            <a:off x="-1" y="794570"/>
            <a:ext cx="12168185" cy="57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313377" y="-66426"/>
            <a:ext cx="8538104" cy="742945"/>
          </a:xfrm>
        </p:spPr>
        <p:txBody>
          <a:bodyPr/>
          <a:lstStyle/>
          <a:p>
            <a:r>
              <a:rPr lang="en-US" dirty="0" smtClean="0"/>
              <a:t>Limited Oil</a:t>
            </a:r>
            <a:endParaRPr lang="en-US" dirty="0"/>
          </a:p>
        </p:txBody>
      </p:sp>
    </p:spTree>
    <p:extLst>
      <p:ext uri="{BB962C8B-B14F-4D97-AF65-F5344CB8AC3E}">
        <p14:creationId xmlns:p14="http://schemas.microsoft.com/office/powerpoint/2010/main" val="3168282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ew image on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925" y="723792"/>
            <a:ext cx="6905768"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44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Indirect Liquefaction: Fischer-</a:t>
            </a:r>
            <a:r>
              <a:rPr lang="en-US" dirty="0" err="1" smtClean="0">
                <a:solidFill>
                  <a:srgbClr val="92D050"/>
                </a:solidFill>
              </a:rPr>
              <a:t>Tropsch</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t>1. Coal Made into synthesis gas (syngas) comprised of H and CO</a:t>
            </a:r>
          </a:p>
          <a:p>
            <a:r>
              <a:rPr lang="en-US" dirty="0" smtClean="0"/>
              <a:t>2. After gasification, syngas treated to remove sulfur, CO2, and other impurities</a:t>
            </a:r>
          </a:p>
          <a:p>
            <a:r>
              <a:rPr lang="en-US" dirty="0" smtClean="0"/>
              <a:t>3. Syngas fed through FT reactor w/ a catalyst where it is converted into liquid fuel and waxes</a:t>
            </a:r>
          </a:p>
          <a:p>
            <a:r>
              <a:rPr lang="en-US" dirty="0" smtClean="0"/>
              <a:t>4. Base fuel and waxes upgraded w/ hydrogen, resulting in low sulfur diesel or jet fuel</a:t>
            </a:r>
          </a:p>
          <a:p>
            <a:r>
              <a:rPr lang="en-US" dirty="0" smtClean="0"/>
              <a:t>Process yields 75% diesel fuel, 25% naphtha (chemical feedstock)</a:t>
            </a:r>
            <a:endParaRPr lang="en-US" dirty="0"/>
          </a:p>
        </p:txBody>
      </p:sp>
    </p:spTree>
    <p:extLst>
      <p:ext uri="{BB962C8B-B14F-4D97-AF65-F5344CB8AC3E}">
        <p14:creationId xmlns:p14="http://schemas.microsoft.com/office/powerpoint/2010/main" val="112978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tons coal = 907 kg coal = 2 barrels of diesel = 238.48 liters diesel = 198.432 kg diesel</a:t>
            </a:r>
          </a:p>
          <a:p>
            <a:pPr lvl="1"/>
            <a:r>
              <a:rPr lang="en-US" dirty="0" smtClean="0"/>
              <a:t>1 barrel = 119.24 liter</a:t>
            </a:r>
          </a:p>
          <a:p>
            <a:pPr lvl="1"/>
            <a:r>
              <a:rPr lang="en-US" dirty="0" smtClean="0"/>
              <a:t>Diesel = .832 kg/l</a:t>
            </a:r>
          </a:p>
          <a:p>
            <a:r>
              <a:rPr lang="en-US" dirty="0" smtClean="0"/>
              <a:t>Energy density of coal </a:t>
            </a:r>
          </a:p>
          <a:p>
            <a:pPr lvl="1"/>
            <a:r>
              <a:rPr lang="en-US" dirty="0" smtClean="0"/>
              <a:t>24 MJ/kg</a:t>
            </a:r>
          </a:p>
          <a:p>
            <a:pPr lvl="1"/>
            <a:r>
              <a:rPr lang="en-US" dirty="0" smtClean="0"/>
              <a:t>In 907 kg, 21,768 MJ</a:t>
            </a:r>
          </a:p>
          <a:p>
            <a:r>
              <a:rPr lang="en-US" dirty="0" smtClean="0"/>
              <a:t>Energy density of diesel</a:t>
            </a:r>
          </a:p>
          <a:p>
            <a:pPr lvl="1"/>
            <a:r>
              <a:rPr lang="en-US" dirty="0" smtClean="0"/>
              <a:t>46 MJ/kg</a:t>
            </a:r>
          </a:p>
          <a:p>
            <a:pPr lvl="1"/>
            <a:r>
              <a:rPr lang="en-US" dirty="0" smtClean="0"/>
              <a:t>In 198.432 kg, 9,128 MJ</a:t>
            </a:r>
          </a:p>
          <a:p>
            <a:r>
              <a:rPr lang="en-US" dirty="0" smtClean="0"/>
              <a:t>Efficiency</a:t>
            </a:r>
          </a:p>
          <a:p>
            <a:pPr lvl="1"/>
            <a:r>
              <a:rPr lang="en-US" dirty="0" smtClean="0"/>
              <a:t>W(out) / W(in) x 100%  = 9128 / 21768 = 41.93 %</a:t>
            </a:r>
            <a:endParaRPr lang="en-US" dirty="0"/>
          </a:p>
        </p:txBody>
      </p:sp>
    </p:spTree>
    <p:extLst>
      <p:ext uri="{BB962C8B-B14F-4D97-AF65-F5344CB8AC3E}">
        <p14:creationId xmlns:p14="http://schemas.microsoft.com/office/powerpoint/2010/main" val="220181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Direct Liquefaction: Bergius Process</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t>A </a:t>
            </a:r>
            <a:r>
              <a:rPr lang="en-US" dirty="0"/>
              <a:t>process of hydrogenating </a:t>
            </a:r>
            <a:r>
              <a:rPr lang="en-US" dirty="0" smtClean="0"/>
              <a:t>usually </a:t>
            </a:r>
            <a:r>
              <a:rPr lang="en-US" dirty="0"/>
              <a:t>powdered coal mixed with oil and a catalyst under heat and high pressure in order to obtain chiefly liquid products (as fuel oil and gasoline</a:t>
            </a:r>
            <a:r>
              <a:rPr lang="en-US" dirty="0" smtClean="0"/>
              <a:t>)</a:t>
            </a:r>
          </a:p>
          <a:p>
            <a:r>
              <a:rPr lang="en-US" dirty="0" smtClean="0"/>
              <a:t>More energy efficient, more pollution</a:t>
            </a:r>
          </a:p>
          <a:p>
            <a:r>
              <a:rPr lang="en-US" dirty="0">
                <a:hlinkClick r:id="rId2"/>
              </a:rPr>
              <a:t>http://</a:t>
            </a:r>
            <a:r>
              <a:rPr lang="en-US" dirty="0" smtClean="0">
                <a:hlinkClick r:id="rId2"/>
              </a:rPr>
              <a:t>www.princeton.edu/pei/energy/publications/texts/dclversussicl.pdf</a:t>
            </a:r>
            <a:endParaRPr lang="en-US" dirty="0" smtClean="0"/>
          </a:p>
          <a:p>
            <a:endParaRPr lang="en-US" dirty="0" smtClean="0"/>
          </a:p>
          <a:p>
            <a:r>
              <a:rPr lang="en-US" dirty="0" smtClean="0">
                <a:hlinkClick r:id="rId3"/>
              </a:rPr>
              <a:t>http://web.mit.edu/newsoffice/2011/coal-to-liquid-fuels.html</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06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3850"/>
            <a:ext cx="10972800" cy="1143000"/>
          </a:xfrm>
        </p:spPr>
        <p:txBody>
          <a:bodyPr/>
          <a:lstStyle/>
          <a:p>
            <a:r>
              <a:rPr lang="en-US" dirty="0" smtClean="0"/>
              <a:t>Grants Awarded To:</a:t>
            </a:r>
            <a:endParaRPr lang="en-US" dirty="0"/>
          </a:p>
        </p:txBody>
      </p:sp>
      <p:sp>
        <p:nvSpPr>
          <p:cNvPr id="3" name="Content Placeholder 2"/>
          <p:cNvSpPr>
            <a:spLocks noGrp="1"/>
          </p:cNvSpPr>
          <p:nvPr>
            <p:ph idx="1"/>
          </p:nvPr>
        </p:nvSpPr>
        <p:spPr>
          <a:xfrm>
            <a:off x="609600" y="1066800"/>
            <a:ext cx="10972800" cy="5562600"/>
          </a:xfrm>
        </p:spPr>
        <p:txBody>
          <a:bodyPr>
            <a:normAutofit fontScale="85000" lnSpcReduction="20000"/>
          </a:bodyPr>
          <a:lstStyle/>
          <a:p>
            <a:pPr marL="514350" indent="-514350">
              <a:buFont typeface="+mj-lt"/>
              <a:buAutoNum type="arabicPeriod"/>
            </a:pPr>
            <a:r>
              <a:rPr lang="en-US" sz="3500" dirty="0" err="1" smtClean="0"/>
              <a:t>Agco</a:t>
            </a:r>
            <a:r>
              <a:rPr lang="en-US" sz="3500" dirty="0" smtClean="0"/>
              <a:t> Corporation of Duluth</a:t>
            </a:r>
          </a:p>
          <a:p>
            <a:pPr marL="971550" lvl="1" indent="-514350"/>
            <a:r>
              <a:rPr lang="en-US" sz="3000" b="1" dirty="0"/>
              <a:t>L</a:t>
            </a:r>
            <a:r>
              <a:rPr lang="en-US" sz="3000" b="1" dirty="0" smtClean="0"/>
              <a:t>arge square bale </a:t>
            </a:r>
          </a:p>
          <a:p>
            <a:pPr marL="514350" indent="-514350">
              <a:buFont typeface="+mj-lt"/>
              <a:buAutoNum type="arabicPeriod"/>
            </a:pPr>
            <a:r>
              <a:rPr lang="en-US" sz="3500" dirty="0" smtClean="0"/>
              <a:t>Auburn University</a:t>
            </a:r>
          </a:p>
          <a:p>
            <a:pPr marL="971550" lvl="1" indent="-514350"/>
            <a:r>
              <a:rPr lang="en-US" sz="3000" b="1" dirty="0" smtClean="0"/>
              <a:t>Forest Biomass</a:t>
            </a:r>
          </a:p>
          <a:p>
            <a:pPr marL="514350" indent="-514350">
              <a:buFont typeface="+mj-lt"/>
              <a:buAutoNum type="arabicPeriod"/>
            </a:pPr>
            <a:r>
              <a:rPr lang="en-US" sz="3500" dirty="0" smtClean="0"/>
              <a:t>FDC Enterprises Inc.</a:t>
            </a:r>
          </a:p>
          <a:p>
            <a:pPr marL="971550" lvl="1" indent="-514350"/>
            <a:r>
              <a:rPr lang="en-US" sz="3000" b="1" dirty="0" err="1" smtClean="0"/>
              <a:t>Feedstocks</a:t>
            </a:r>
            <a:r>
              <a:rPr lang="en-US" sz="3000" b="1" dirty="0" smtClean="0"/>
              <a:t> (</a:t>
            </a:r>
            <a:r>
              <a:rPr lang="en-US" sz="3000" b="1" dirty="0" err="1" smtClean="0"/>
              <a:t>switchgrass</a:t>
            </a:r>
            <a:r>
              <a:rPr lang="en-US" sz="3000" b="1" dirty="0" smtClean="0"/>
              <a:t>, </a:t>
            </a:r>
            <a:r>
              <a:rPr lang="en-US" sz="3000" b="1" dirty="0" err="1" smtClean="0"/>
              <a:t>miscanthus</a:t>
            </a:r>
            <a:r>
              <a:rPr lang="en-US" sz="3000" b="1" dirty="0" smtClean="0"/>
              <a:t>, </a:t>
            </a:r>
            <a:r>
              <a:rPr lang="en-US" sz="3000" b="1" dirty="0" err="1" smtClean="0"/>
              <a:t>energycane</a:t>
            </a:r>
            <a:r>
              <a:rPr lang="en-US" sz="3000" b="1" dirty="0" smtClean="0"/>
              <a:t>, </a:t>
            </a:r>
            <a:br>
              <a:rPr lang="en-US" sz="3000" b="1" dirty="0" smtClean="0"/>
            </a:br>
            <a:r>
              <a:rPr lang="en-US" sz="3000" b="1" dirty="0" smtClean="0"/>
              <a:t>sorghum, poplar, willow)</a:t>
            </a:r>
          </a:p>
          <a:p>
            <a:pPr marL="514350" indent="-514350">
              <a:buFont typeface="+mj-lt"/>
              <a:buAutoNum type="arabicPeriod"/>
            </a:pPr>
            <a:r>
              <a:rPr lang="en-US" sz="3500" dirty="0" smtClean="0"/>
              <a:t>Genera Energy</a:t>
            </a:r>
          </a:p>
          <a:p>
            <a:pPr marL="971550" lvl="1" indent="-514350"/>
            <a:r>
              <a:rPr lang="en-US" sz="3000" b="1" dirty="0" err="1" smtClean="0"/>
              <a:t>Switchgrass</a:t>
            </a:r>
            <a:endParaRPr lang="en-US" sz="3000" b="1" dirty="0"/>
          </a:p>
          <a:p>
            <a:pPr marL="514350" indent="-514350">
              <a:buFont typeface="+mj-lt"/>
              <a:buAutoNum type="arabicPeriod"/>
            </a:pPr>
            <a:r>
              <a:rPr lang="en-US" sz="3500" dirty="0" smtClean="0"/>
              <a:t>SUNY College of Environmental Science</a:t>
            </a:r>
          </a:p>
          <a:p>
            <a:pPr marL="971550" lvl="1" indent="-514350"/>
            <a:r>
              <a:rPr lang="en-US" sz="3000" b="1" dirty="0" smtClean="0"/>
              <a:t>Short- rotation wood crops</a:t>
            </a:r>
          </a:p>
          <a:p>
            <a:pPr>
              <a:buNone/>
            </a:pPr>
            <a:r>
              <a:rPr lang="en-US" sz="3500" dirty="0" smtClean="0"/>
              <a:t>	</a:t>
            </a:r>
          </a:p>
          <a:p>
            <a:pPr lvl="1"/>
            <a:endParaRPr lang="en-US" sz="2000" dirty="0"/>
          </a:p>
        </p:txBody>
      </p:sp>
    </p:spTree>
    <p:extLst>
      <p:ext uri="{BB962C8B-B14F-4D97-AF65-F5344CB8AC3E}">
        <p14:creationId xmlns:p14="http://schemas.microsoft.com/office/powerpoint/2010/main" val="474422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Oil</a:t>
            </a:r>
            <a:endParaRPr lang="en-US" dirty="0"/>
          </a:p>
        </p:txBody>
      </p:sp>
      <p:sp>
        <p:nvSpPr>
          <p:cNvPr id="3" name="Content Placeholder 2"/>
          <p:cNvSpPr>
            <a:spLocks noGrp="1"/>
          </p:cNvSpPr>
          <p:nvPr>
            <p:ph idx="1"/>
          </p:nvPr>
        </p:nvSpPr>
        <p:spPr>
          <a:xfrm>
            <a:off x="341829" y="1470856"/>
            <a:ext cx="8596668" cy="3880773"/>
          </a:xfrm>
        </p:spPr>
        <p:txBody>
          <a:bodyPr/>
          <a:lstStyle/>
          <a:p>
            <a:r>
              <a:rPr lang="en-US" sz="2800" dirty="0" smtClean="0"/>
              <a:t>President Obama FY 2014 budget seeks $638.0 million for the Office of Fossil Energy</a:t>
            </a:r>
          </a:p>
          <a:p>
            <a:pPr lvl="1"/>
            <a:r>
              <a:rPr lang="en-US" sz="2400" dirty="0" smtClean="0"/>
              <a:t>This funding has been in place for many years</a:t>
            </a:r>
          </a:p>
          <a:p>
            <a:pPr lvl="1"/>
            <a:r>
              <a:rPr lang="en-US" sz="2400" dirty="0"/>
              <a:t>$</a:t>
            </a:r>
            <a:r>
              <a:rPr lang="en-US" sz="2400" dirty="0" smtClean="0"/>
              <a:t>420.6 million for research and development</a:t>
            </a:r>
          </a:p>
          <a:p>
            <a:pPr lvl="1"/>
            <a:r>
              <a:rPr lang="en-US" sz="2400" dirty="0" smtClean="0"/>
              <a:t>$217.4 million for oil reserves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2749" y="3834064"/>
            <a:ext cx="6811152" cy="2868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092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Coal to Liquid Fuel</a:t>
            </a:r>
            <a:endParaRPr lang="en-US" sz="4400" dirty="0"/>
          </a:p>
        </p:txBody>
      </p:sp>
      <p:sp>
        <p:nvSpPr>
          <p:cNvPr id="3" name="Content Placeholder 2"/>
          <p:cNvSpPr>
            <a:spLocks noGrp="1"/>
          </p:cNvSpPr>
          <p:nvPr>
            <p:ph idx="1"/>
          </p:nvPr>
        </p:nvSpPr>
        <p:spPr>
          <a:xfrm>
            <a:off x="677334" y="1494383"/>
            <a:ext cx="8596668" cy="3880773"/>
          </a:xfrm>
        </p:spPr>
        <p:txBody>
          <a:bodyPr>
            <a:normAutofit/>
          </a:bodyPr>
          <a:lstStyle/>
          <a:p>
            <a:r>
              <a:rPr lang="en-US" sz="2800" dirty="0" smtClean="0"/>
              <a:t>Two methods</a:t>
            </a:r>
          </a:p>
          <a:p>
            <a:pPr lvl="1"/>
            <a:r>
              <a:rPr lang="en-US" sz="2400" dirty="0" smtClean="0"/>
              <a:t>Direct Liquefaction</a:t>
            </a:r>
          </a:p>
          <a:p>
            <a:pPr lvl="2"/>
            <a:r>
              <a:rPr lang="en-US" sz="2000" dirty="0" smtClean="0"/>
              <a:t>Coal heated, pressurized into a liquid</a:t>
            </a:r>
          </a:p>
          <a:p>
            <a:pPr lvl="1"/>
            <a:r>
              <a:rPr lang="en-US" sz="2400" dirty="0" smtClean="0"/>
              <a:t>Indirect Liquefaction (Fischer-</a:t>
            </a:r>
            <a:r>
              <a:rPr lang="en-US" sz="2400" dirty="0" err="1" smtClean="0"/>
              <a:t>Tropsch</a:t>
            </a:r>
            <a:r>
              <a:rPr lang="en-US" sz="2400" dirty="0" smtClean="0"/>
              <a:t> process)</a:t>
            </a:r>
          </a:p>
          <a:p>
            <a:pPr lvl="2"/>
            <a:r>
              <a:rPr lang="en-US" sz="2000" dirty="0" smtClean="0"/>
              <a:t>Coal heated, turned into gas comprised of H and CO, treated to remove impurities, condensed back to a liquid</a:t>
            </a:r>
          </a:p>
        </p:txBody>
      </p:sp>
    </p:spTree>
    <p:extLst>
      <p:ext uri="{BB962C8B-B14F-4D97-AF65-F5344CB8AC3E}">
        <p14:creationId xmlns:p14="http://schemas.microsoft.com/office/powerpoint/2010/main" val="1570909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Disadvantages of Liquefied Coal </a:t>
            </a:r>
            <a:endParaRPr lang="en-US" sz="4400" dirty="0"/>
          </a:p>
        </p:txBody>
      </p:sp>
      <p:sp>
        <p:nvSpPr>
          <p:cNvPr id="3" name="Content Placeholder 2"/>
          <p:cNvSpPr>
            <a:spLocks noGrp="1"/>
          </p:cNvSpPr>
          <p:nvPr>
            <p:ph idx="1"/>
          </p:nvPr>
        </p:nvSpPr>
        <p:spPr>
          <a:xfrm>
            <a:off x="664271" y="1481320"/>
            <a:ext cx="8596668" cy="3880773"/>
          </a:xfrm>
        </p:spPr>
        <p:txBody>
          <a:bodyPr>
            <a:normAutofit/>
          </a:bodyPr>
          <a:lstStyle/>
          <a:p>
            <a:r>
              <a:rPr lang="en-US" sz="2000" dirty="0" smtClean="0"/>
              <a:t>1 ton of coal = 2 barrels of diesel</a:t>
            </a:r>
          </a:p>
          <a:p>
            <a:pPr lvl="1"/>
            <a:r>
              <a:rPr lang="en-US" sz="1800" dirty="0" smtClean="0"/>
              <a:t>By basic Laws of Thermodynamics, energy is lost in conversion</a:t>
            </a:r>
          </a:p>
          <a:p>
            <a:pPr lvl="1"/>
            <a:r>
              <a:rPr lang="en-US" sz="1800" dirty="0" smtClean="0"/>
              <a:t>An efficiency of less than 50%</a:t>
            </a:r>
          </a:p>
          <a:p>
            <a:r>
              <a:rPr lang="en-US" sz="2000" dirty="0" smtClean="0"/>
              <a:t>Carbon Footprint</a:t>
            </a:r>
          </a:p>
          <a:p>
            <a:pPr lvl="1"/>
            <a:r>
              <a:rPr lang="en-US" sz="1800" dirty="0" smtClean="0"/>
              <a:t>Increased through multiple steps of processing </a:t>
            </a:r>
          </a:p>
          <a:p>
            <a:r>
              <a:rPr lang="en-US" sz="2000" dirty="0" smtClean="0"/>
              <a:t>Coal is nonrenewable</a:t>
            </a:r>
          </a:p>
          <a:p>
            <a:r>
              <a:rPr lang="en-US" sz="2000" dirty="0" smtClean="0"/>
              <a:t>Mining is dangerous</a:t>
            </a:r>
          </a:p>
          <a:p>
            <a:r>
              <a:rPr lang="en-US" sz="2000" dirty="0" smtClean="0"/>
              <a:t>Infrastructure</a:t>
            </a:r>
          </a:p>
          <a:p>
            <a:pPr lvl="1"/>
            <a:r>
              <a:rPr lang="en-US" sz="1800" dirty="0" smtClean="0"/>
              <a:t>Not developed in US</a:t>
            </a:r>
          </a:p>
        </p:txBody>
      </p:sp>
    </p:spTree>
    <p:extLst>
      <p:ext uri="{BB962C8B-B14F-4D97-AF65-F5344CB8AC3E}">
        <p14:creationId xmlns:p14="http://schemas.microsoft.com/office/powerpoint/2010/main" val="331290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Content Placeholder 2"/>
          <p:cNvSpPr>
            <a:spLocks noGrp="1"/>
          </p:cNvSpPr>
          <p:nvPr>
            <p:ph idx="1"/>
          </p:nvPr>
        </p:nvSpPr>
        <p:spPr/>
        <p:txBody>
          <a:bodyPr>
            <a:normAutofit/>
          </a:bodyPr>
          <a:lstStyle/>
          <a:p>
            <a:r>
              <a:rPr lang="en-US" sz="3200" dirty="0" smtClean="0"/>
              <a:t>Renewable Energy!</a:t>
            </a:r>
            <a:endParaRPr lang="en-US" sz="3200" dirty="0"/>
          </a:p>
        </p:txBody>
      </p:sp>
      <p:pic>
        <p:nvPicPr>
          <p:cNvPr id="4" name="Picture 3" descr="geothermal.bmp"/>
          <p:cNvPicPr>
            <a:picLocks noChangeAspect="1"/>
          </p:cNvPicPr>
          <p:nvPr/>
        </p:nvPicPr>
        <p:blipFill>
          <a:blip r:embed="rId2"/>
          <a:stretch>
            <a:fillRect/>
          </a:stretch>
        </p:blipFill>
        <p:spPr>
          <a:xfrm>
            <a:off x="4721302" y="3180959"/>
            <a:ext cx="2580953" cy="1771429"/>
          </a:xfrm>
          <a:prstGeom prst="rect">
            <a:avLst/>
          </a:prstGeom>
          <a:ln w="76200">
            <a:solidFill>
              <a:schemeClr val="accent1"/>
            </a:solidFill>
          </a:ln>
        </p:spPr>
      </p:pic>
      <p:pic>
        <p:nvPicPr>
          <p:cNvPr id="5" name="Picture 4" descr="hydroelectricv.bmp"/>
          <p:cNvPicPr>
            <a:picLocks noChangeAspect="1"/>
          </p:cNvPicPr>
          <p:nvPr/>
        </p:nvPicPr>
        <p:blipFill>
          <a:blip r:embed="rId3"/>
          <a:stretch>
            <a:fillRect/>
          </a:stretch>
        </p:blipFill>
        <p:spPr>
          <a:xfrm>
            <a:off x="1657201" y="4389559"/>
            <a:ext cx="2650104" cy="2047335"/>
          </a:xfrm>
          <a:prstGeom prst="rect">
            <a:avLst/>
          </a:prstGeom>
          <a:ln w="76200">
            <a:solidFill>
              <a:schemeClr val="accent1"/>
            </a:solidFill>
          </a:ln>
        </p:spPr>
      </p:pic>
      <p:pic>
        <p:nvPicPr>
          <p:cNvPr id="6" name="Picture 5" descr="sun.bmp"/>
          <p:cNvPicPr>
            <a:picLocks noChangeAspect="1"/>
          </p:cNvPicPr>
          <p:nvPr/>
        </p:nvPicPr>
        <p:blipFill>
          <a:blip r:embed="rId4"/>
          <a:stretch>
            <a:fillRect/>
          </a:stretch>
        </p:blipFill>
        <p:spPr>
          <a:xfrm>
            <a:off x="7613896" y="4494655"/>
            <a:ext cx="2619048" cy="1742857"/>
          </a:xfrm>
          <a:prstGeom prst="rect">
            <a:avLst/>
          </a:prstGeom>
          <a:ln w="76200">
            <a:solidFill>
              <a:schemeClr val="accent1"/>
            </a:solidFill>
          </a:ln>
        </p:spPr>
      </p:pic>
      <p:pic>
        <p:nvPicPr>
          <p:cNvPr id="7" name="Picture 6" descr="wind.bmp"/>
          <p:cNvPicPr>
            <a:picLocks noChangeAspect="1"/>
          </p:cNvPicPr>
          <p:nvPr/>
        </p:nvPicPr>
        <p:blipFill>
          <a:blip r:embed="rId5"/>
          <a:stretch>
            <a:fillRect/>
          </a:stretch>
        </p:blipFill>
        <p:spPr>
          <a:xfrm>
            <a:off x="7928298" y="1397242"/>
            <a:ext cx="3819048" cy="1200000"/>
          </a:xfrm>
          <a:prstGeom prst="rect">
            <a:avLst/>
          </a:prstGeom>
          <a:ln w="76200">
            <a:solidFill>
              <a:schemeClr val="accent1"/>
            </a:solidFill>
          </a:ln>
        </p:spPr>
      </p:pic>
      <p:pic>
        <p:nvPicPr>
          <p:cNvPr id="18434" name="Picture 2" descr="The Food and Agriculture Organisation says biofuel development should not compromise food security">
            <a:hlinkClick r:id="rId6"/>
          </p:cNvPr>
          <p:cNvPicPr>
            <a:picLocks noChangeAspect="1" noChangeArrowheads="1"/>
          </p:cNvPicPr>
          <p:nvPr/>
        </p:nvPicPr>
        <p:blipFill>
          <a:blip r:embed="rId7"/>
          <a:srcRect/>
          <a:stretch>
            <a:fillRect/>
          </a:stretch>
        </p:blipFill>
        <p:spPr bwMode="auto">
          <a:xfrm>
            <a:off x="5086267" y="898136"/>
            <a:ext cx="2108617" cy="1461975"/>
          </a:xfrm>
          <a:prstGeom prst="rect">
            <a:avLst/>
          </a:prstGeom>
          <a:noFill/>
          <a:ln w="76200">
            <a:solidFill>
              <a:schemeClr val="accent1"/>
            </a:solidFill>
          </a:ln>
        </p:spPr>
      </p:pic>
    </p:spTree>
    <p:extLst>
      <p:ext uri="{BB962C8B-B14F-4D97-AF65-F5344CB8AC3E}">
        <p14:creationId xmlns:p14="http://schemas.microsoft.com/office/powerpoint/2010/main" val="67734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913" y="240633"/>
            <a:ext cx="8596668" cy="1320800"/>
          </a:xfrm>
        </p:spPr>
        <p:txBody>
          <a:bodyPr/>
          <a:lstStyle/>
          <a:p>
            <a:r>
              <a:rPr lang="en-US" dirty="0" smtClean="0"/>
              <a:t>Disadvantages of Ethanol</a:t>
            </a:r>
            <a:endParaRPr lang="en-US" dirty="0"/>
          </a:p>
        </p:txBody>
      </p:sp>
      <p:sp>
        <p:nvSpPr>
          <p:cNvPr id="3" name="Content Placeholder 2"/>
          <p:cNvSpPr>
            <a:spLocks noGrp="1"/>
          </p:cNvSpPr>
          <p:nvPr>
            <p:ph idx="1"/>
          </p:nvPr>
        </p:nvSpPr>
        <p:spPr>
          <a:xfrm>
            <a:off x="741502" y="1085768"/>
            <a:ext cx="11145698" cy="3880773"/>
          </a:xfrm>
        </p:spPr>
        <p:txBody>
          <a:bodyPr>
            <a:noAutofit/>
          </a:bodyPr>
          <a:lstStyle/>
          <a:p>
            <a:r>
              <a:rPr lang="en-US" sz="2800" dirty="0" smtClean="0">
                <a:solidFill>
                  <a:schemeClr val="tx1"/>
                </a:solidFill>
              </a:rPr>
              <a:t>Corn inefficient source of biofuel</a:t>
            </a:r>
          </a:p>
          <a:p>
            <a:pPr lvl="1"/>
            <a:r>
              <a:rPr lang="en-US" sz="2400" dirty="0" smtClean="0">
                <a:solidFill>
                  <a:schemeClr val="tx1"/>
                </a:solidFill>
              </a:rPr>
              <a:t>Limited by space, season</a:t>
            </a:r>
          </a:p>
          <a:p>
            <a:r>
              <a:rPr lang="en-US" sz="2800" dirty="0" smtClean="0">
                <a:solidFill>
                  <a:schemeClr val="tx1"/>
                </a:solidFill>
              </a:rPr>
              <a:t>Decreases mileage</a:t>
            </a:r>
          </a:p>
          <a:p>
            <a:pPr lvl="1"/>
            <a:r>
              <a:rPr lang="en-US" sz="2400" dirty="0" smtClean="0">
                <a:solidFill>
                  <a:schemeClr val="tx1"/>
                </a:solidFill>
              </a:rPr>
              <a:t>2/3 energy content of gasoline</a:t>
            </a:r>
          </a:p>
          <a:p>
            <a:pPr lvl="1"/>
            <a:r>
              <a:rPr lang="en-US" sz="2400" dirty="0" smtClean="0">
                <a:solidFill>
                  <a:schemeClr val="tx1"/>
                </a:solidFill>
              </a:rPr>
              <a:t>E10 (10% ethanol) drops mileage by about 3% (EPA)</a:t>
            </a:r>
          </a:p>
          <a:p>
            <a:r>
              <a:rPr lang="en-US" sz="2800" dirty="0" smtClean="0">
                <a:solidFill>
                  <a:schemeClr val="tx1"/>
                </a:solidFill>
              </a:rPr>
              <a:t>Damages Engines</a:t>
            </a:r>
          </a:p>
          <a:p>
            <a:pPr lvl="1"/>
            <a:r>
              <a:rPr lang="en-US" sz="2400" dirty="0" smtClean="0">
                <a:solidFill>
                  <a:schemeClr val="tx1"/>
                </a:solidFill>
              </a:rPr>
              <a:t>Rust, other deposits picked up in gas station storage tanks </a:t>
            </a:r>
            <a:br>
              <a:rPr lang="en-US" sz="2400" dirty="0" smtClean="0">
                <a:solidFill>
                  <a:schemeClr val="tx1"/>
                </a:solidFill>
              </a:rPr>
            </a:br>
            <a:r>
              <a:rPr lang="en-US" sz="2400" dirty="0" smtClean="0">
                <a:solidFill>
                  <a:schemeClr val="tx1"/>
                </a:solidFill>
              </a:rPr>
              <a:t>gum up engines</a:t>
            </a:r>
          </a:p>
          <a:p>
            <a:r>
              <a:rPr lang="en-US" sz="2800" dirty="0" smtClean="0">
                <a:solidFill>
                  <a:schemeClr val="tx1"/>
                </a:solidFill>
              </a:rPr>
              <a:t>Carbon Footprint</a:t>
            </a:r>
          </a:p>
          <a:p>
            <a:pPr lvl="1"/>
            <a:r>
              <a:rPr lang="en-US" sz="2400" dirty="0" smtClean="0">
                <a:solidFill>
                  <a:schemeClr val="tx1"/>
                </a:solidFill>
              </a:rPr>
              <a:t>Reaction that produces ethanol yields one molecule of </a:t>
            </a:r>
            <a:br>
              <a:rPr lang="en-US" sz="2400" dirty="0" smtClean="0">
                <a:solidFill>
                  <a:schemeClr val="tx1"/>
                </a:solidFill>
              </a:rPr>
            </a:br>
            <a:r>
              <a:rPr lang="en-US" sz="2400" dirty="0" smtClean="0">
                <a:solidFill>
                  <a:schemeClr val="tx1"/>
                </a:solidFill>
              </a:rPr>
              <a:t>carbon dioxide per molecule of ethanol</a:t>
            </a:r>
            <a:endParaRPr lang="en-US" sz="2400" dirty="0">
              <a:solidFill>
                <a:schemeClr val="tx1"/>
              </a:solidFill>
            </a:endParaRPr>
          </a:p>
        </p:txBody>
      </p:sp>
    </p:spTree>
    <p:extLst>
      <p:ext uri="{BB962C8B-B14F-4D97-AF65-F5344CB8AC3E}">
        <p14:creationId xmlns:p14="http://schemas.microsoft.com/office/powerpoint/2010/main" val="133345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947</TotalTime>
  <Words>2158</Words>
  <Application>Microsoft Office PowerPoint</Application>
  <PresentationFormat>Custom</PresentationFormat>
  <Paragraphs>371</Paragraphs>
  <Slides>44</Slides>
  <Notes>13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Facet</vt:lpstr>
      <vt:lpstr>Go Clean Go Green Go Algae</vt:lpstr>
      <vt:lpstr>Year 1 Accomplishments: Research</vt:lpstr>
      <vt:lpstr>Fossil Fuels </vt:lpstr>
      <vt:lpstr>Limited Oil</vt:lpstr>
      <vt:lpstr>Limited Oil</vt:lpstr>
      <vt:lpstr>Coal to Liquid Fuel</vt:lpstr>
      <vt:lpstr>Disadvantages of Liquefied Coal </vt:lpstr>
      <vt:lpstr>The Solution….</vt:lpstr>
      <vt:lpstr>Disadvantages of Ethanol</vt:lpstr>
      <vt:lpstr>Other Biofuels</vt:lpstr>
      <vt:lpstr>Benefits of Algae</vt:lpstr>
      <vt:lpstr>Ethanol Subsidies</vt:lpstr>
      <vt:lpstr>If the government can support ethanol…</vt:lpstr>
      <vt:lpstr>Year 1 Accomplishments: Construction</vt:lpstr>
      <vt:lpstr>Year 2: Lexus Eco Challenge</vt:lpstr>
      <vt:lpstr>Year 2: Lexus Eco Challenge</vt:lpstr>
      <vt:lpstr>The Department of Defense:  Feasibility Studies</vt:lpstr>
      <vt:lpstr>  </vt:lpstr>
      <vt:lpstr>The Department of Defense:  Goals</vt:lpstr>
      <vt:lpstr>Biofuel Costs</vt:lpstr>
      <vt:lpstr>Year 2: Lexus Eco Challenge </vt:lpstr>
      <vt:lpstr>Three New Objectives  1. Water Chemistry</vt:lpstr>
      <vt:lpstr>Three New Objectives  2. Oil Extraction Techniques </vt:lpstr>
      <vt:lpstr>Three New Objectives  2. Oil Extraction Techniques </vt:lpstr>
      <vt:lpstr>Three New Objectives  2. Oil Extraction Techniques </vt:lpstr>
      <vt:lpstr>Three New Objectives  3. Algae Strain Selection</vt:lpstr>
      <vt:lpstr>Three New Objectives  3. Algae Strain Selection</vt:lpstr>
      <vt:lpstr>Three New Objectives  3. Algae Strain Selection</vt:lpstr>
      <vt:lpstr>Year 3: Goals</vt:lpstr>
      <vt:lpstr>Year 4: Goals </vt:lpstr>
      <vt:lpstr>Year 5: Goals</vt:lpstr>
      <vt:lpstr>We are not stopping here!  </vt:lpstr>
      <vt:lpstr>Potential Grants from PA DOE</vt:lpstr>
      <vt:lpstr>Potential Grants from PA DOE</vt:lpstr>
      <vt:lpstr>US Department of Energy’s Grants</vt:lpstr>
      <vt:lpstr>Thank you!</vt:lpstr>
      <vt:lpstr>Evolution of Technology</vt:lpstr>
      <vt:lpstr>Inefficiency</vt:lpstr>
      <vt:lpstr>Efficiency </vt:lpstr>
      <vt:lpstr>PowerPoint Presentation</vt:lpstr>
      <vt:lpstr>Indirect Liquefaction: Fischer-Tropsch</vt:lpstr>
      <vt:lpstr>Efficiency</vt:lpstr>
      <vt:lpstr>Direct Liquefaction: Bergius Process</vt:lpstr>
      <vt:lpstr>Grants Awarded 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dc:creator>
  <cp:lastModifiedBy>End User</cp:lastModifiedBy>
  <cp:revision>102</cp:revision>
  <dcterms:created xsi:type="dcterms:W3CDTF">2014-01-09T01:57:07Z</dcterms:created>
  <dcterms:modified xsi:type="dcterms:W3CDTF">2014-01-21T18:34:01Z</dcterms:modified>
</cp:coreProperties>
</file>